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04" r:id="rId1"/>
  </p:sldMasterIdLst>
  <p:notesMasterIdLst>
    <p:notesMasterId r:id="rId16"/>
  </p:notesMasterIdLst>
  <p:handoutMasterIdLst>
    <p:handoutMasterId r:id="rId17"/>
  </p:handoutMasterIdLst>
  <p:sldIdLst>
    <p:sldId id="295" r:id="rId2"/>
    <p:sldId id="276" r:id="rId3"/>
    <p:sldId id="337" r:id="rId4"/>
    <p:sldId id="381" r:id="rId5"/>
    <p:sldId id="317" r:id="rId6"/>
    <p:sldId id="383" r:id="rId7"/>
    <p:sldId id="367" r:id="rId8"/>
    <p:sldId id="382" r:id="rId9"/>
    <p:sldId id="363" r:id="rId10"/>
    <p:sldId id="378" r:id="rId11"/>
    <p:sldId id="366" r:id="rId12"/>
    <p:sldId id="360" r:id="rId13"/>
    <p:sldId id="373" r:id="rId14"/>
    <p:sldId id="297" r:id="rId1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D0"/>
    <a:srgbClr val="64D4EF"/>
    <a:srgbClr val="FFFF00"/>
    <a:srgbClr val="FF3399"/>
    <a:srgbClr val="000000"/>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890" autoAdjust="0"/>
    <p:restoredTop sz="94660" autoAdjust="0"/>
  </p:normalViewPr>
  <p:slideViewPr>
    <p:cSldViewPr>
      <p:cViewPr varScale="1">
        <p:scale>
          <a:sx n="103" d="100"/>
          <a:sy n="103" d="100"/>
        </p:scale>
        <p:origin x="114" y="21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210"/>
    </p:cViewPr>
  </p:sorterViewPr>
  <p:notesViewPr>
    <p:cSldViewPr>
      <p:cViewPr varScale="1">
        <p:scale>
          <a:sx n="58" d="100"/>
          <a:sy n="58" d="100"/>
        </p:scale>
        <p:origin x="-1692" y="-78"/>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FD541883-E3D5-417D-8101-8287776540FD}"/>
              </a:ext>
            </a:extLst>
          </p:cNvPr>
          <p:cNvSpPr>
            <a:spLocks noGrp="1" noChangeArrowheads="1"/>
          </p:cNvSpPr>
          <p:nvPr>
            <p:ph type="hdr" sz="quarter"/>
          </p:nvPr>
        </p:nvSpPr>
        <p:spPr bwMode="auto">
          <a:xfrm>
            <a:off x="0" y="0"/>
            <a:ext cx="3036623" cy="465743"/>
          </a:xfrm>
          <a:prstGeom prst="rect">
            <a:avLst/>
          </a:prstGeom>
          <a:noFill/>
          <a:ln w="9525">
            <a:noFill/>
            <a:miter lim="800000"/>
            <a:headEnd/>
            <a:tailEnd/>
          </a:ln>
          <a:effectLst/>
        </p:spPr>
        <p:txBody>
          <a:bodyPr vert="horz" wrap="square" lIns="92932" tIns="46465" rIns="92932" bIns="46465" numCol="1" anchor="t" anchorCtr="0" compatLnSpc="1">
            <a:prstTxWarp prst="textNoShape">
              <a:avLst/>
            </a:prstTxWarp>
          </a:bodyPr>
          <a:lstStyle>
            <a:lvl1pPr defTabSz="928929" eaLnBrk="1" hangingPunct="1">
              <a:defRPr sz="1200">
                <a:latin typeface="Arial" charset="0"/>
              </a:defRPr>
            </a:lvl1pPr>
          </a:lstStyle>
          <a:p>
            <a:pPr>
              <a:defRPr/>
            </a:pPr>
            <a:endParaRPr lang="en-US"/>
          </a:p>
        </p:txBody>
      </p:sp>
      <p:sp>
        <p:nvSpPr>
          <p:cNvPr id="143363" name="Rectangle 3">
            <a:extLst>
              <a:ext uri="{FF2B5EF4-FFF2-40B4-BE49-F238E27FC236}">
                <a16:creationId xmlns:a16="http://schemas.microsoft.com/office/drawing/2014/main" id="{8CD77AD6-D954-49AE-9DB7-BEB3BB58A929}"/>
              </a:ext>
            </a:extLst>
          </p:cNvPr>
          <p:cNvSpPr>
            <a:spLocks noGrp="1" noChangeArrowheads="1"/>
          </p:cNvSpPr>
          <p:nvPr>
            <p:ph type="dt" sz="quarter" idx="1"/>
          </p:nvPr>
        </p:nvSpPr>
        <p:spPr bwMode="auto">
          <a:xfrm>
            <a:off x="3972256" y="0"/>
            <a:ext cx="3036623" cy="465743"/>
          </a:xfrm>
          <a:prstGeom prst="rect">
            <a:avLst/>
          </a:prstGeom>
          <a:noFill/>
          <a:ln w="9525">
            <a:noFill/>
            <a:miter lim="800000"/>
            <a:headEnd/>
            <a:tailEnd/>
          </a:ln>
          <a:effectLst/>
        </p:spPr>
        <p:txBody>
          <a:bodyPr vert="horz" wrap="square" lIns="92932" tIns="46465" rIns="92932" bIns="46465" numCol="1" anchor="t" anchorCtr="0" compatLnSpc="1">
            <a:prstTxWarp prst="textNoShape">
              <a:avLst/>
            </a:prstTxWarp>
          </a:bodyPr>
          <a:lstStyle>
            <a:lvl1pPr algn="r" defTabSz="928929" eaLnBrk="1" hangingPunct="1">
              <a:defRPr sz="1200">
                <a:latin typeface="Arial" charset="0"/>
              </a:defRPr>
            </a:lvl1pPr>
          </a:lstStyle>
          <a:p>
            <a:pPr>
              <a:defRPr/>
            </a:pPr>
            <a:endParaRPr lang="en-US"/>
          </a:p>
        </p:txBody>
      </p:sp>
      <p:sp>
        <p:nvSpPr>
          <p:cNvPr id="143364" name="Rectangle 4">
            <a:extLst>
              <a:ext uri="{FF2B5EF4-FFF2-40B4-BE49-F238E27FC236}">
                <a16:creationId xmlns:a16="http://schemas.microsoft.com/office/drawing/2014/main" id="{4B25DB20-4135-41F9-B7B1-930068B1A7CF}"/>
              </a:ext>
            </a:extLst>
          </p:cNvPr>
          <p:cNvSpPr>
            <a:spLocks noGrp="1" noChangeArrowheads="1"/>
          </p:cNvSpPr>
          <p:nvPr>
            <p:ph type="ftr" sz="quarter" idx="2"/>
          </p:nvPr>
        </p:nvSpPr>
        <p:spPr bwMode="auto">
          <a:xfrm>
            <a:off x="0" y="8829121"/>
            <a:ext cx="3036623" cy="465743"/>
          </a:xfrm>
          <a:prstGeom prst="rect">
            <a:avLst/>
          </a:prstGeom>
          <a:noFill/>
          <a:ln w="9525">
            <a:noFill/>
            <a:miter lim="800000"/>
            <a:headEnd/>
            <a:tailEnd/>
          </a:ln>
          <a:effectLst/>
        </p:spPr>
        <p:txBody>
          <a:bodyPr vert="horz" wrap="square" lIns="92932" tIns="46465" rIns="92932" bIns="46465" numCol="1" anchor="b" anchorCtr="0" compatLnSpc="1">
            <a:prstTxWarp prst="textNoShape">
              <a:avLst/>
            </a:prstTxWarp>
          </a:bodyPr>
          <a:lstStyle>
            <a:lvl1pPr defTabSz="928929" eaLnBrk="1" hangingPunct="1">
              <a:defRPr sz="1200">
                <a:latin typeface="Arial" charset="0"/>
              </a:defRPr>
            </a:lvl1pPr>
          </a:lstStyle>
          <a:p>
            <a:pPr>
              <a:defRPr/>
            </a:pPr>
            <a:endParaRPr lang="en-US"/>
          </a:p>
        </p:txBody>
      </p:sp>
      <p:sp>
        <p:nvSpPr>
          <p:cNvPr id="143365" name="Rectangle 5">
            <a:extLst>
              <a:ext uri="{FF2B5EF4-FFF2-40B4-BE49-F238E27FC236}">
                <a16:creationId xmlns:a16="http://schemas.microsoft.com/office/drawing/2014/main" id="{1CF72415-C4BB-4918-A65C-6A8F0AD0F6C1}"/>
              </a:ext>
            </a:extLst>
          </p:cNvPr>
          <p:cNvSpPr>
            <a:spLocks noGrp="1" noChangeArrowheads="1"/>
          </p:cNvSpPr>
          <p:nvPr>
            <p:ph type="sldNum" sz="quarter" idx="3"/>
          </p:nvPr>
        </p:nvSpPr>
        <p:spPr bwMode="auto">
          <a:xfrm>
            <a:off x="3972256" y="8829121"/>
            <a:ext cx="3036623" cy="465743"/>
          </a:xfrm>
          <a:prstGeom prst="rect">
            <a:avLst/>
          </a:prstGeom>
          <a:noFill/>
          <a:ln w="9525">
            <a:noFill/>
            <a:miter lim="800000"/>
            <a:headEnd/>
            <a:tailEnd/>
          </a:ln>
          <a:effectLst/>
        </p:spPr>
        <p:txBody>
          <a:bodyPr vert="horz" wrap="square" lIns="92932" tIns="46465" rIns="92932" bIns="46465" numCol="1" anchor="b" anchorCtr="0" compatLnSpc="1">
            <a:prstTxWarp prst="textNoShape">
              <a:avLst/>
            </a:prstTxWarp>
          </a:bodyPr>
          <a:lstStyle>
            <a:lvl1pPr algn="r" defTabSz="927296" eaLnBrk="1" hangingPunct="1">
              <a:defRPr sz="1200"/>
            </a:lvl1pPr>
          </a:lstStyle>
          <a:p>
            <a:pPr>
              <a:defRPr/>
            </a:pPr>
            <a:fld id="{D13719EE-CB4A-4A84-8555-FBEF57C1D57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82724BFB-2DB8-4B3C-9C81-A9C0E5EA737A}"/>
              </a:ext>
            </a:extLst>
          </p:cNvPr>
          <p:cNvSpPr>
            <a:spLocks noGrp="1" noChangeArrowheads="1"/>
          </p:cNvSpPr>
          <p:nvPr>
            <p:ph type="hdr" sz="quarter"/>
          </p:nvPr>
        </p:nvSpPr>
        <p:spPr bwMode="auto">
          <a:xfrm>
            <a:off x="0" y="0"/>
            <a:ext cx="3036623" cy="465743"/>
          </a:xfrm>
          <a:prstGeom prst="rect">
            <a:avLst/>
          </a:prstGeom>
          <a:noFill/>
          <a:ln w="9525">
            <a:noFill/>
            <a:miter lim="800000"/>
            <a:headEnd/>
            <a:tailEnd/>
          </a:ln>
          <a:effectLst/>
        </p:spPr>
        <p:txBody>
          <a:bodyPr vert="horz" wrap="square" lIns="92932" tIns="46465" rIns="92932" bIns="46465" numCol="1" anchor="t" anchorCtr="0" compatLnSpc="1">
            <a:prstTxWarp prst="textNoShape">
              <a:avLst/>
            </a:prstTxWarp>
          </a:bodyPr>
          <a:lstStyle>
            <a:lvl1pPr defTabSz="928929" eaLnBrk="1" hangingPunct="1">
              <a:defRPr sz="1200">
                <a:latin typeface="Arial" charset="0"/>
              </a:defRPr>
            </a:lvl1pPr>
          </a:lstStyle>
          <a:p>
            <a:pPr>
              <a:defRPr/>
            </a:pPr>
            <a:endParaRPr lang="en-US"/>
          </a:p>
        </p:txBody>
      </p:sp>
      <p:sp>
        <p:nvSpPr>
          <p:cNvPr id="246787" name="Rectangle 3">
            <a:extLst>
              <a:ext uri="{FF2B5EF4-FFF2-40B4-BE49-F238E27FC236}">
                <a16:creationId xmlns:a16="http://schemas.microsoft.com/office/drawing/2014/main" id="{6EFFEBB0-3BF9-49D6-B8F6-DCD1A7285791}"/>
              </a:ext>
            </a:extLst>
          </p:cNvPr>
          <p:cNvSpPr>
            <a:spLocks noGrp="1" noChangeArrowheads="1"/>
          </p:cNvSpPr>
          <p:nvPr>
            <p:ph type="dt" idx="1"/>
          </p:nvPr>
        </p:nvSpPr>
        <p:spPr bwMode="auto">
          <a:xfrm>
            <a:off x="3972256" y="0"/>
            <a:ext cx="3036623" cy="465743"/>
          </a:xfrm>
          <a:prstGeom prst="rect">
            <a:avLst/>
          </a:prstGeom>
          <a:noFill/>
          <a:ln w="9525">
            <a:noFill/>
            <a:miter lim="800000"/>
            <a:headEnd/>
            <a:tailEnd/>
          </a:ln>
          <a:effectLst/>
        </p:spPr>
        <p:txBody>
          <a:bodyPr vert="horz" wrap="square" lIns="92932" tIns="46465" rIns="92932" bIns="46465" numCol="1" anchor="t" anchorCtr="0" compatLnSpc="1">
            <a:prstTxWarp prst="textNoShape">
              <a:avLst/>
            </a:prstTxWarp>
          </a:bodyPr>
          <a:lstStyle>
            <a:lvl1pPr algn="r" defTabSz="928929" eaLnBrk="1" hangingPunct="1">
              <a:defRPr sz="1200">
                <a:latin typeface="Arial" charset="0"/>
              </a:defRPr>
            </a:lvl1pPr>
          </a:lstStyle>
          <a:p>
            <a:pPr>
              <a:defRPr/>
            </a:pPr>
            <a:endParaRPr lang="en-US"/>
          </a:p>
        </p:txBody>
      </p:sp>
      <p:sp>
        <p:nvSpPr>
          <p:cNvPr id="3076" name="Rectangle 4">
            <a:extLst>
              <a:ext uri="{FF2B5EF4-FFF2-40B4-BE49-F238E27FC236}">
                <a16:creationId xmlns:a16="http://schemas.microsoft.com/office/drawing/2014/main" id="{A8AC0EA9-057E-4136-9AAC-2CC454BCE7F5}"/>
              </a:ext>
            </a:extLst>
          </p:cNvPr>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9" name="Rectangle 5">
            <a:extLst>
              <a:ext uri="{FF2B5EF4-FFF2-40B4-BE49-F238E27FC236}">
                <a16:creationId xmlns:a16="http://schemas.microsoft.com/office/drawing/2014/main" id="{A97421DB-6200-4AF3-A062-2EE4B9FD6B93}"/>
              </a:ext>
            </a:extLst>
          </p:cNvPr>
          <p:cNvSpPr>
            <a:spLocks noGrp="1" noChangeArrowheads="1"/>
          </p:cNvSpPr>
          <p:nvPr>
            <p:ph type="body" sz="quarter" idx="3"/>
          </p:nvPr>
        </p:nvSpPr>
        <p:spPr bwMode="auto">
          <a:xfrm>
            <a:off x="701345" y="4416098"/>
            <a:ext cx="5607711" cy="4183995"/>
          </a:xfrm>
          <a:prstGeom prst="rect">
            <a:avLst/>
          </a:prstGeom>
          <a:noFill/>
          <a:ln w="9525">
            <a:noFill/>
            <a:miter lim="800000"/>
            <a:headEnd/>
            <a:tailEnd/>
          </a:ln>
          <a:effectLst/>
        </p:spPr>
        <p:txBody>
          <a:bodyPr vert="horz" wrap="square" lIns="92932" tIns="46465" rIns="92932" bIns="4646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6790" name="Rectangle 6">
            <a:extLst>
              <a:ext uri="{FF2B5EF4-FFF2-40B4-BE49-F238E27FC236}">
                <a16:creationId xmlns:a16="http://schemas.microsoft.com/office/drawing/2014/main" id="{FD94C85C-8E5B-44D6-9716-304A8C6B0E3C}"/>
              </a:ext>
            </a:extLst>
          </p:cNvPr>
          <p:cNvSpPr>
            <a:spLocks noGrp="1" noChangeArrowheads="1"/>
          </p:cNvSpPr>
          <p:nvPr>
            <p:ph type="ftr" sz="quarter" idx="4"/>
          </p:nvPr>
        </p:nvSpPr>
        <p:spPr bwMode="auto">
          <a:xfrm>
            <a:off x="0" y="8829121"/>
            <a:ext cx="3036623" cy="465743"/>
          </a:xfrm>
          <a:prstGeom prst="rect">
            <a:avLst/>
          </a:prstGeom>
          <a:noFill/>
          <a:ln w="9525">
            <a:noFill/>
            <a:miter lim="800000"/>
            <a:headEnd/>
            <a:tailEnd/>
          </a:ln>
          <a:effectLst/>
        </p:spPr>
        <p:txBody>
          <a:bodyPr vert="horz" wrap="square" lIns="92932" tIns="46465" rIns="92932" bIns="46465" numCol="1" anchor="b" anchorCtr="0" compatLnSpc="1">
            <a:prstTxWarp prst="textNoShape">
              <a:avLst/>
            </a:prstTxWarp>
          </a:bodyPr>
          <a:lstStyle>
            <a:lvl1pPr defTabSz="928929" eaLnBrk="1" hangingPunct="1">
              <a:defRPr sz="1200">
                <a:latin typeface="Arial" charset="0"/>
              </a:defRPr>
            </a:lvl1pPr>
          </a:lstStyle>
          <a:p>
            <a:pPr>
              <a:defRPr/>
            </a:pPr>
            <a:endParaRPr lang="en-US"/>
          </a:p>
        </p:txBody>
      </p:sp>
      <p:sp>
        <p:nvSpPr>
          <p:cNvPr id="246791" name="Rectangle 7">
            <a:extLst>
              <a:ext uri="{FF2B5EF4-FFF2-40B4-BE49-F238E27FC236}">
                <a16:creationId xmlns:a16="http://schemas.microsoft.com/office/drawing/2014/main" id="{825DD275-D5BD-4D06-BAE2-8B1495A386D5}"/>
              </a:ext>
            </a:extLst>
          </p:cNvPr>
          <p:cNvSpPr>
            <a:spLocks noGrp="1" noChangeArrowheads="1"/>
          </p:cNvSpPr>
          <p:nvPr>
            <p:ph type="sldNum" sz="quarter" idx="5"/>
          </p:nvPr>
        </p:nvSpPr>
        <p:spPr bwMode="auto">
          <a:xfrm>
            <a:off x="3972256" y="8829121"/>
            <a:ext cx="3036623" cy="465743"/>
          </a:xfrm>
          <a:prstGeom prst="rect">
            <a:avLst/>
          </a:prstGeom>
          <a:noFill/>
          <a:ln w="9525">
            <a:noFill/>
            <a:miter lim="800000"/>
            <a:headEnd/>
            <a:tailEnd/>
          </a:ln>
          <a:effectLst/>
        </p:spPr>
        <p:txBody>
          <a:bodyPr vert="horz" wrap="square" lIns="92932" tIns="46465" rIns="92932" bIns="46465" numCol="1" anchor="b" anchorCtr="0" compatLnSpc="1">
            <a:prstTxWarp prst="textNoShape">
              <a:avLst/>
            </a:prstTxWarp>
          </a:bodyPr>
          <a:lstStyle>
            <a:lvl1pPr algn="r" defTabSz="927296" eaLnBrk="1" hangingPunct="1">
              <a:defRPr sz="1200"/>
            </a:lvl1pPr>
          </a:lstStyle>
          <a:p>
            <a:pPr>
              <a:defRPr/>
            </a:pPr>
            <a:fld id="{2EE04E3C-5AD0-47AF-A7E8-ADB0157262D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1D7B9D4-636C-4EBB-9C62-620151EF7FB8}"/>
              </a:ext>
            </a:extLst>
          </p:cNvPr>
          <p:cNvSpPr>
            <a:spLocks noGrp="1" noRot="1" noChangeAspect="1" noChangeArrowheads="1" noTextEdit="1"/>
          </p:cNvSpPr>
          <p:nvPr>
            <p:ph type="sldImg"/>
          </p:nvPr>
        </p:nvSpPr>
        <p:spPr>
          <a:xfrm>
            <a:off x="406400" y="696913"/>
            <a:ext cx="6197600" cy="3486150"/>
          </a:xfrm>
          <a:ln/>
        </p:spPr>
      </p:sp>
      <p:sp>
        <p:nvSpPr>
          <p:cNvPr id="6147" name="Rectangle 3">
            <a:extLst>
              <a:ext uri="{FF2B5EF4-FFF2-40B4-BE49-F238E27FC236}">
                <a16:creationId xmlns:a16="http://schemas.microsoft.com/office/drawing/2014/main" id="{D31F3667-8F0D-4909-8F89-621BE8E7DE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FDA2711C-50BC-4267-9B1C-DB49F459BA1D}"/>
              </a:ext>
            </a:extLst>
          </p:cNvPr>
          <p:cNvSpPr>
            <a:spLocks noGrp="1" noRot="1" noChangeAspect="1" noChangeArrowheads="1" noTextEdit="1"/>
          </p:cNvSpPr>
          <p:nvPr>
            <p:ph type="sldImg"/>
          </p:nvPr>
        </p:nvSpPr>
        <p:spPr>
          <a:xfrm>
            <a:off x="406400" y="696913"/>
            <a:ext cx="6197600" cy="3486150"/>
          </a:xfrm>
          <a:ln/>
        </p:spPr>
      </p:sp>
      <p:sp>
        <p:nvSpPr>
          <p:cNvPr id="8195" name="Notes Placeholder 2">
            <a:extLst>
              <a:ext uri="{FF2B5EF4-FFF2-40B4-BE49-F238E27FC236}">
                <a16:creationId xmlns:a16="http://schemas.microsoft.com/office/drawing/2014/main" id="{9678E5C0-07A8-47B3-8152-439D6C445E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B80E3CE-7621-420D-9E10-EE78F925A024}"/>
              </a:ext>
            </a:extLst>
          </p:cNvPr>
          <p:cNvSpPr>
            <a:spLocks noGrp="1" noRot="1" noChangeAspect="1" noChangeArrowheads="1" noTextEdit="1"/>
          </p:cNvSpPr>
          <p:nvPr>
            <p:ph type="sldImg"/>
          </p:nvPr>
        </p:nvSpPr>
        <p:spPr>
          <a:xfrm>
            <a:off x="406400" y="696913"/>
            <a:ext cx="6197600" cy="3486150"/>
          </a:xfrm>
          <a:ln/>
        </p:spPr>
      </p:sp>
      <p:sp>
        <p:nvSpPr>
          <p:cNvPr id="18435" name="Rectangle 3">
            <a:extLst>
              <a:ext uri="{FF2B5EF4-FFF2-40B4-BE49-F238E27FC236}">
                <a16:creationId xmlns:a16="http://schemas.microsoft.com/office/drawing/2014/main" id="{B5CB0BAD-4E7E-4811-AE8D-C18C4A9626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C1FE5FF9-54D6-4660-AF85-09A4ED356DF9}"/>
              </a:ext>
            </a:extLst>
          </p:cNvPr>
          <p:cNvSpPr>
            <a:spLocks noGrp="1" noRot="1" noChangeAspect="1" noChangeArrowheads="1" noTextEdit="1"/>
          </p:cNvSpPr>
          <p:nvPr>
            <p:ph type="sldImg"/>
          </p:nvPr>
        </p:nvSpPr>
        <p:spPr>
          <a:xfrm>
            <a:off x="406400" y="696913"/>
            <a:ext cx="6197600" cy="3486150"/>
          </a:xfrm>
          <a:ln/>
        </p:spPr>
      </p:sp>
      <p:sp>
        <p:nvSpPr>
          <p:cNvPr id="20483" name="Rectangle 3">
            <a:extLst>
              <a:ext uri="{FF2B5EF4-FFF2-40B4-BE49-F238E27FC236}">
                <a16:creationId xmlns:a16="http://schemas.microsoft.com/office/drawing/2014/main" id="{1676946D-45BF-4C97-B527-1184A25A22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C80A5F2-959E-4953-8C99-DA4BB66C266F}" type="slidenum">
              <a:rPr lang="en-US" altLang="en-US" smtClean="0"/>
              <a:pPr>
                <a:defRPr/>
              </a:pPr>
              <a:t>‹#›</a:t>
            </a:fld>
            <a:endParaRPr lang="en-US" alt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3733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223D85C-E222-430A-9BFB-9C6FC5290547}" type="slidenum">
              <a:rPr lang="en-US" altLang="en-US" smtClean="0"/>
              <a:pPr>
                <a:defRPr/>
              </a:pPr>
              <a:t>‹#›</a:t>
            </a:fld>
            <a:endParaRPr lang="en-US" altLang="en-US"/>
          </a:p>
        </p:txBody>
      </p:sp>
    </p:spTree>
    <p:extLst>
      <p:ext uri="{BB962C8B-B14F-4D97-AF65-F5344CB8AC3E}">
        <p14:creationId xmlns:p14="http://schemas.microsoft.com/office/powerpoint/2010/main" val="159872887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23D85C-E222-430A-9BFB-9C6FC5290547}" type="slidenum">
              <a:rPr lang="en-US" altLang="en-US" smtClean="0"/>
              <a:pPr>
                <a:defRPr/>
              </a:pPr>
              <a:t>‹#›</a:t>
            </a:fld>
            <a:endParaRPr lang="en-US" altLang="en-US"/>
          </a:p>
        </p:txBody>
      </p:sp>
    </p:spTree>
    <p:extLst>
      <p:ext uri="{BB962C8B-B14F-4D97-AF65-F5344CB8AC3E}">
        <p14:creationId xmlns:p14="http://schemas.microsoft.com/office/powerpoint/2010/main" val="94107329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23D85C-E222-430A-9BFB-9C6FC5290547}" type="slidenum">
              <a:rPr lang="en-US" altLang="en-US" smtClean="0"/>
              <a:pPr>
                <a:defRPr/>
              </a:pPr>
              <a:t>‹#›</a:t>
            </a:fld>
            <a:endParaRPr lang="en-US" alt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5217045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23D85C-E222-430A-9BFB-9C6FC5290547}" type="slidenum">
              <a:rPr lang="en-US" altLang="en-US" smtClean="0"/>
              <a:pPr>
                <a:defRPr/>
              </a:pPr>
              <a:t>‹#›</a:t>
            </a:fld>
            <a:endParaRPr lang="en-US" altLang="en-US"/>
          </a:p>
        </p:txBody>
      </p:sp>
    </p:spTree>
    <p:extLst>
      <p:ext uri="{BB962C8B-B14F-4D97-AF65-F5344CB8AC3E}">
        <p14:creationId xmlns:p14="http://schemas.microsoft.com/office/powerpoint/2010/main" val="235460501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23D85C-E222-430A-9BFB-9C6FC5290547}" type="slidenum">
              <a:rPr lang="en-US" altLang="en-US" smtClean="0"/>
              <a:pPr>
                <a:defRPr/>
              </a:pPr>
              <a:t>‹#›</a:t>
            </a:fld>
            <a:endParaRPr lang="en-US" alt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66651533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23D85C-E222-430A-9BFB-9C6FC5290547}" type="slidenum">
              <a:rPr lang="en-US" altLang="en-US" smtClean="0"/>
              <a:pPr>
                <a:defRPr/>
              </a:pPr>
              <a:t>‹#›</a:t>
            </a:fld>
            <a:endParaRPr lang="en-US" altLang="en-US"/>
          </a:p>
        </p:txBody>
      </p:sp>
    </p:spTree>
    <p:extLst>
      <p:ext uri="{BB962C8B-B14F-4D97-AF65-F5344CB8AC3E}">
        <p14:creationId xmlns:p14="http://schemas.microsoft.com/office/powerpoint/2010/main" val="425227352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E14639E-2629-434A-9E71-1FFB41B54195}" type="slidenum">
              <a:rPr lang="en-US" altLang="en-US" smtClean="0"/>
              <a:pPr>
                <a:defRPr/>
              </a:pPr>
              <a:t>‹#›</a:t>
            </a:fld>
            <a:endParaRPr lang="en-US" altLang="en-US"/>
          </a:p>
        </p:txBody>
      </p:sp>
    </p:spTree>
    <p:extLst>
      <p:ext uri="{BB962C8B-B14F-4D97-AF65-F5344CB8AC3E}">
        <p14:creationId xmlns:p14="http://schemas.microsoft.com/office/powerpoint/2010/main" val="2734787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68E9772-726F-4A86-8017-64EB11EFB701}" type="slidenum">
              <a:rPr lang="en-US" altLang="en-US" smtClean="0"/>
              <a:pPr>
                <a:defRPr/>
              </a:pPr>
              <a:t>‹#›</a:t>
            </a:fld>
            <a:endParaRPr lang="en-US" altLang="en-US"/>
          </a:p>
        </p:txBody>
      </p:sp>
    </p:spTree>
    <p:extLst>
      <p:ext uri="{BB962C8B-B14F-4D97-AF65-F5344CB8AC3E}">
        <p14:creationId xmlns:p14="http://schemas.microsoft.com/office/powerpoint/2010/main" val="2549193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4917384-2728-4628-9EF1-DFE3259D3512}" type="slidenum">
              <a:rPr lang="en-US" altLang="en-US" smtClean="0"/>
              <a:pPr>
                <a:defRPr/>
              </a:pPr>
              <a:t>‹#›</a:t>
            </a:fld>
            <a:endParaRPr lang="en-US" altLang="en-US"/>
          </a:p>
        </p:txBody>
      </p:sp>
    </p:spTree>
    <p:extLst>
      <p:ext uri="{BB962C8B-B14F-4D97-AF65-F5344CB8AC3E}">
        <p14:creationId xmlns:p14="http://schemas.microsoft.com/office/powerpoint/2010/main" val="297852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29D8AC6-9BE6-42DE-855E-BC770B2EEBF0}" type="slidenum">
              <a:rPr lang="en-US" altLang="en-US" smtClean="0"/>
              <a:pPr>
                <a:defRPr/>
              </a:pPr>
              <a:t>‹#›</a:t>
            </a:fld>
            <a:endParaRPr lang="en-US" altLang="en-US"/>
          </a:p>
        </p:txBody>
      </p:sp>
    </p:spTree>
    <p:extLst>
      <p:ext uri="{BB962C8B-B14F-4D97-AF65-F5344CB8AC3E}">
        <p14:creationId xmlns:p14="http://schemas.microsoft.com/office/powerpoint/2010/main" val="3010908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223D85C-E222-430A-9BFB-9C6FC5290547}" type="slidenum">
              <a:rPr lang="en-US" altLang="en-US" smtClean="0"/>
              <a:pPr>
                <a:defRPr/>
              </a:pPr>
              <a:t>‹#›</a:t>
            </a:fld>
            <a:endParaRPr lang="en-US" altLang="en-US"/>
          </a:p>
        </p:txBody>
      </p:sp>
    </p:spTree>
    <p:extLst>
      <p:ext uri="{BB962C8B-B14F-4D97-AF65-F5344CB8AC3E}">
        <p14:creationId xmlns:p14="http://schemas.microsoft.com/office/powerpoint/2010/main" val="202515878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26AFF5F-3A5A-4E47-8217-6000719E926B}" type="slidenum">
              <a:rPr lang="en-US" altLang="en-US" smtClean="0"/>
              <a:pPr>
                <a:defRPr/>
              </a:pPr>
              <a:t>‹#›</a:t>
            </a:fld>
            <a:endParaRPr lang="en-US" altLang="en-US"/>
          </a:p>
        </p:txBody>
      </p:sp>
    </p:spTree>
    <p:extLst>
      <p:ext uri="{BB962C8B-B14F-4D97-AF65-F5344CB8AC3E}">
        <p14:creationId xmlns:p14="http://schemas.microsoft.com/office/powerpoint/2010/main" val="780845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DA1DA9D-CC83-4000-B321-7CFF560CD139}" type="slidenum">
              <a:rPr lang="en-US" altLang="en-US" smtClean="0"/>
              <a:pPr>
                <a:defRPr/>
              </a:pPr>
              <a:t>‹#›</a:t>
            </a:fld>
            <a:endParaRPr lang="en-US" altLang="en-US"/>
          </a:p>
        </p:txBody>
      </p:sp>
    </p:spTree>
    <p:extLst>
      <p:ext uri="{BB962C8B-B14F-4D97-AF65-F5344CB8AC3E}">
        <p14:creationId xmlns:p14="http://schemas.microsoft.com/office/powerpoint/2010/main" val="323218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B397A25-010A-437E-B584-F59ADF0D7395}" type="slidenum">
              <a:rPr lang="en-US" altLang="en-US" smtClean="0"/>
              <a:pPr>
                <a:defRPr/>
              </a:pPr>
              <a:t>‹#›</a:t>
            </a:fld>
            <a:endParaRPr lang="en-US" altLang="en-US"/>
          </a:p>
        </p:txBody>
      </p:sp>
    </p:spTree>
    <p:extLst>
      <p:ext uri="{BB962C8B-B14F-4D97-AF65-F5344CB8AC3E}">
        <p14:creationId xmlns:p14="http://schemas.microsoft.com/office/powerpoint/2010/main" val="2259418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7C60FEE-D33A-4823-89D9-F24EE7E70C03}" type="slidenum">
              <a:rPr lang="en-US" altLang="en-US" smtClean="0"/>
              <a:pPr>
                <a:defRPr/>
              </a:pPr>
              <a:t>‹#›</a:t>
            </a:fld>
            <a:endParaRPr lang="en-US" altLang="en-US"/>
          </a:p>
        </p:txBody>
      </p:sp>
    </p:spTree>
    <p:extLst>
      <p:ext uri="{BB962C8B-B14F-4D97-AF65-F5344CB8AC3E}">
        <p14:creationId xmlns:p14="http://schemas.microsoft.com/office/powerpoint/2010/main" val="2020610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223D85C-E222-430A-9BFB-9C6FC5290547}" type="slidenum">
              <a:rPr lang="en-US" altLang="en-US" smtClean="0"/>
              <a:pPr>
                <a:defRPr/>
              </a:pPr>
              <a:t>‹#›</a:t>
            </a:fld>
            <a:endParaRPr lang="en-US" altLang="en-US"/>
          </a:p>
        </p:txBody>
      </p:sp>
    </p:spTree>
    <p:extLst>
      <p:ext uri="{BB962C8B-B14F-4D97-AF65-F5344CB8AC3E}">
        <p14:creationId xmlns:p14="http://schemas.microsoft.com/office/powerpoint/2010/main" val="253043630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a:defRPr/>
            </a:pPr>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a:defRPr/>
            </a:pPr>
            <a:fld id="{D223D85C-E222-430A-9BFB-9C6FC5290547}" type="slidenum">
              <a:rPr lang="en-US" altLang="en-US" smtClean="0"/>
              <a:pPr>
                <a:defRPr/>
              </a:pPr>
              <a:t>‹#›</a:t>
            </a:fld>
            <a:endParaRPr lang="en-US" altLang="en-US"/>
          </a:p>
        </p:txBody>
      </p:sp>
    </p:spTree>
    <p:extLst>
      <p:ext uri="{BB962C8B-B14F-4D97-AF65-F5344CB8AC3E}">
        <p14:creationId xmlns:p14="http://schemas.microsoft.com/office/powerpoint/2010/main" val="218241617"/>
      </p:ext>
    </p:extLst>
  </p:cSld>
  <p:clrMap bg1="dk1" tx1="lt1" bg2="dk2" tx2="lt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 id="2147484316" r:id="rId12"/>
    <p:sldLayoutId id="2147484317" r:id="rId13"/>
    <p:sldLayoutId id="2147484318" r:id="rId14"/>
    <p:sldLayoutId id="2147484319" r:id="rId15"/>
    <p:sldLayoutId id="2147484320" r:id="rId16"/>
    <p:sldLayoutId id="2147484321"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C61F47EB-CEB8-4E9A-8948-F2FF3EBA7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565910"/>
            <a:ext cx="10972800" cy="372618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TextBox 2">
            <a:extLst>
              <a:ext uri="{FF2B5EF4-FFF2-40B4-BE49-F238E27FC236}">
                <a16:creationId xmlns:a16="http://schemas.microsoft.com/office/drawing/2014/main" id="{2537AA53-B594-4B02-9E3E-A85436789370}"/>
              </a:ext>
            </a:extLst>
          </p:cNvPr>
          <p:cNvSpPr txBox="1">
            <a:spLocks noChangeArrowheads="1"/>
          </p:cNvSpPr>
          <p:nvPr/>
        </p:nvSpPr>
        <p:spPr bwMode="auto">
          <a:xfrm>
            <a:off x="1981200" y="457200"/>
            <a:ext cx="85247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SzTx/>
              <a:buFontTx/>
              <a:buNone/>
            </a:pPr>
            <a:r>
              <a:rPr lang="en-US" altLang="en-US" sz="3600" cap="all" dirty="0">
                <a:solidFill>
                  <a:srgbClr val="FFFF00"/>
                </a:solidFill>
                <a:latin typeface="Times New Roman" panose="02020603050405020304" pitchFamily="18" charset="0"/>
                <a:cs typeface="Times New Roman" panose="02020603050405020304" pitchFamily="18" charset="0"/>
              </a:rPr>
              <a:t>#1 Denlinger, Dennis R. &amp; Theresa</a:t>
            </a:r>
            <a:endParaRPr lang="en-US" altLang="en-US" sz="3600" dirty="0">
              <a:solidFill>
                <a:srgbClr val="FFFF00"/>
              </a:solidFill>
              <a:latin typeface="Times New Roman" panose="02020603050405020304" pitchFamily="18" charset="0"/>
              <a:cs typeface="Times New Roman" panose="02020603050405020304" pitchFamily="18" charset="0"/>
            </a:endParaRPr>
          </a:p>
        </p:txBody>
      </p:sp>
      <p:sp>
        <p:nvSpPr>
          <p:cNvPr id="15369" name="TextBox 1">
            <a:extLst>
              <a:ext uri="{FF2B5EF4-FFF2-40B4-BE49-F238E27FC236}">
                <a16:creationId xmlns:a16="http://schemas.microsoft.com/office/drawing/2014/main" id="{CCEB8081-850C-43EB-A612-1C03A227C4C0}"/>
              </a:ext>
            </a:extLst>
          </p:cNvPr>
          <p:cNvSpPr txBox="1">
            <a:spLocks noChangeArrowheads="1"/>
          </p:cNvSpPr>
          <p:nvPr/>
        </p:nvSpPr>
        <p:spPr bwMode="auto">
          <a:xfrm>
            <a:off x="1981200" y="5266392"/>
            <a:ext cx="8229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FFFF00"/>
                </a:solidFill>
              </a:rPr>
              <a:t>Acquisition of 0.279 acres of Temporary Easement on the north side of the road is necessary for access under the bridge for construction. </a:t>
            </a:r>
          </a:p>
        </p:txBody>
      </p:sp>
      <p:grpSp>
        <p:nvGrpSpPr>
          <p:cNvPr id="8" name="Group 7">
            <a:extLst>
              <a:ext uri="{FF2B5EF4-FFF2-40B4-BE49-F238E27FC236}">
                <a16:creationId xmlns:a16="http://schemas.microsoft.com/office/drawing/2014/main" id="{9155196D-F3DD-4BA7-AE6F-FC56FC70AC69}"/>
              </a:ext>
            </a:extLst>
          </p:cNvPr>
          <p:cNvGrpSpPr/>
          <p:nvPr/>
        </p:nvGrpSpPr>
        <p:grpSpPr>
          <a:xfrm>
            <a:off x="10744200" y="609600"/>
            <a:ext cx="762000" cy="658814"/>
            <a:chOff x="9161463" y="784225"/>
            <a:chExt cx="762000" cy="658814"/>
          </a:xfrm>
        </p:grpSpPr>
        <p:sp>
          <p:nvSpPr>
            <p:cNvPr id="9" name="Up Arrow 9">
              <a:extLst>
                <a:ext uri="{FF2B5EF4-FFF2-40B4-BE49-F238E27FC236}">
                  <a16:creationId xmlns:a16="http://schemas.microsoft.com/office/drawing/2014/main" id="{0D8F9ADD-12C2-4B29-B7EE-877C61C1B12C}"/>
                </a:ext>
              </a:extLst>
            </p:cNvPr>
            <p:cNvSpPr>
              <a:spLocks noChangeArrowheads="1"/>
            </p:cNvSpPr>
            <p:nvPr/>
          </p:nvSpPr>
          <p:spPr bwMode="auto">
            <a:xfrm>
              <a:off x="9351963" y="784225"/>
              <a:ext cx="381000" cy="381000"/>
            </a:xfrm>
            <a:prstGeom prst="upArrow">
              <a:avLst>
                <a:gd name="adj1" fmla="val 50000"/>
                <a:gd name="adj2" fmla="val 50000"/>
              </a:avLst>
            </a:prstGeom>
            <a:solidFill>
              <a:srgbClr val="FF0000"/>
            </a:solidFill>
            <a:ln w="9525" algn="ctr">
              <a:solidFill>
                <a:schemeClr val="tx1"/>
              </a:solidFill>
              <a:round/>
              <a:headEnd/>
              <a:tailEnd/>
            </a:ln>
          </p:spPr>
          <p:txBody>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10" name="TextBox 10">
              <a:extLst>
                <a:ext uri="{FF2B5EF4-FFF2-40B4-BE49-F238E27FC236}">
                  <a16:creationId xmlns:a16="http://schemas.microsoft.com/office/drawing/2014/main" id="{DED2F279-990C-4C4C-9498-D77A5F2931A0}"/>
                </a:ext>
              </a:extLst>
            </p:cNvPr>
            <p:cNvSpPr txBox="1">
              <a:spLocks noChangeArrowheads="1"/>
            </p:cNvSpPr>
            <p:nvPr/>
          </p:nvSpPr>
          <p:spPr bwMode="auto">
            <a:xfrm>
              <a:off x="9161463" y="1166814"/>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SzTx/>
                <a:buFontTx/>
                <a:buNone/>
              </a:pPr>
              <a:r>
                <a:rPr lang="en-US" altLang="en-US" sz="1200" dirty="0">
                  <a:solidFill>
                    <a:srgbClr val="FF0000"/>
                  </a:solidFill>
                </a:rPr>
                <a:t>NORTH</a:t>
              </a:r>
            </a:p>
          </p:txBody>
        </p:sp>
      </p:grpSp>
      <p:pic>
        <p:nvPicPr>
          <p:cNvPr id="11" name="Picture 10" descr="Diagram, engineering drawing&#10;&#10;Description automatically generated">
            <a:extLst>
              <a:ext uri="{FF2B5EF4-FFF2-40B4-BE49-F238E27FC236}">
                <a16:creationId xmlns:a16="http://schemas.microsoft.com/office/drawing/2014/main" id="{572F43C0-050B-4F61-A45C-C5B693FF587E}"/>
              </a:ext>
            </a:extLst>
          </p:cNvPr>
          <p:cNvPicPr>
            <a:picLocks noChangeAspect="1"/>
          </p:cNvPicPr>
          <p:nvPr/>
        </p:nvPicPr>
        <p:blipFill rotWithShape="1">
          <a:blip r:embed="rId5">
            <a:extLst>
              <a:ext uri="{28A0092B-C50C-407E-A947-70E740481C1C}">
                <a14:useLocalDpi xmlns:a14="http://schemas.microsoft.com/office/drawing/2010/main" val="0"/>
              </a:ext>
            </a:extLst>
          </a:blip>
          <a:srcRect l="24450" t="16685" r="31095" b="55830"/>
          <a:stretch/>
        </p:blipFill>
        <p:spPr>
          <a:xfrm>
            <a:off x="1524000" y="1360647"/>
            <a:ext cx="9144000" cy="36576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5742D38E-5AFF-4468-ACBF-00540F7B2E8C}"/>
              </a:ext>
            </a:extLst>
          </p:cNvPr>
          <p:cNvSpPr>
            <a:spLocks noGrp="1" noChangeArrowheads="1"/>
          </p:cNvSpPr>
          <p:nvPr>
            <p:ph type="title"/>
          </p:nvPr>
        </p:nvSpPr>
        <p:spPr>
          <a:xfrm>
            <a:off x="1981200" y="457200"/>
            <a:ext cx="8686800" cy="685800"/>
          </a:xfrm>
        </p:spPr>
        <p:txBody>
          <a:bodyPr>
            <a:normAutofit fontScale="90000"/>
          </a:bodyPr>
          <a:lstStyle/>
          <a:p>
            <a:pPr eaLnBrk="1" hangingPunct="1">
              <a:defRPr/>
            </a:pPr>
            <a:r>
              <a:rPr lang="en-US" sz="4000" cap="none" dirty="0">
                <a:solidFill>
                  <a:srgbClr val="FFFF00"/>
                </a:solidFill>
                <a:latin typeface="Times New Roman" pitchFamily="18" charset="0"/>
                <a:cs typeface="Times New Roman" pitchFamily="18" charset="0"/>
              </a:rPr>
              <a:t>#1 D	enlinger, Dennis R. &amp; Theresa</a:t>
            </a:r>
          </a:p>
        </p:txBody>
      </p:sp>
      <p:pic>
        <p:nvPicPr>
          <p:cNvPr id="4" name="Picture 1">
            <a:extLst>
              <a:ext uri="{FF2B5EF4-FFF2-40B4-BE49-F238E27FC236}">
                <a16:creationId xmlns:a16="http://schemas.microsoft.com/office/drawing/2014/main" id="{F56320AF-B16F-4B3E-A8FE-CECD58D0EAFB}"/>
              </a:ext>
            </a:extLst>
          </p:cNvPr>
          <p:cNvPicPr>
            <a:picLocks noChangeAspect="1"/>
          </p:cNvPicPr>
          <p:nvPr/>
        </p:nvPicPr>
        <p:blipFill>
          <a:blip r:embed="rId2">
            <a:extLst>
              <a:ext uri="{28A0092B-C50C-407E-A947-70E740481C1C}">
                <a14:useLocalDpi xmlns:a14="http://schemas.microsoft.com/office/drawing/2010/main" val="0"/>
              </a:ext>
            </a:extLst>
          </a:blip>
          <a:srcRect l="10900" r="10900"/>
          <a:stretch/>
        </p:blipFill>
        <p:spPr bwMode="auto">
          <a:xfrm>
            <a:off x="1066800" y="1600200"/>
            <a:ext cx="10058400" cy="4434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DC6636AE-2AF0-47A7-9CE0-2541C7ADF453}"/>
              </a:ext>
            </a:extLst>
          </p:cNvPr>
          <p:cNvSpPr>
            <a:spLocks noGrp="1" noChangeArrowheads="1"/>
          </p:cNvSpPr>
          <p:nvPr>
            <p:ph type="title"/>
          </p:nvPr>
        </p:nvSpPr>
        <p:spPr>
          <a:xfrm>
            <a:off x="1981201" y="457200"/>
            <a:ext cx="6554867" cy="685800"/>
          </a:xfrm>
        </p:spPr>
        <p:txBody>
          <a:bodyPr/>
          <a:lstStyle/>
          <a:p>
            <a:pPr eaLnBrk="1" hangingPunct="1">
              <a:defRPr/>
            </a:pPr>
            <a:r>
              <a:rPr lang="en-US" dirty="0">
                <a:solidFill>
                  <a:srgbClr val="FFFF00"/>
                </a:solidFill>
                <a:latin typeface="Times New Roman" pitchFamily="18" charset="0"/>
                <a:cs typeface="Times New Roman" pitchFamily="18" charset="0"/>
              </a:rPr>
              <a:t>PROJECT COSTS</a:t>
            </a:r>
          </a:p>
        </p:txBody>
      </p:sp>
      <p:sp>
        <p:nvSpPr>
          <p:cNvPr id="242691" name="Rectangle 3">
            <a:extLst>
              <a:ext uri="{FF2B5EF4-FFF2-40B4-BE49-F238E27FC236}">
                <a16:creationId xmlns:a16="http://schemas.microsoft.com/office/drawing/2014/main" id="{4FF8A686-7D69-4B20-8598-E548BE3D2AA0}"/>
              </a:ext>
            </a:extLst>
          </p:cNvPr>
          <p:cNvSpPr>
            <a:spLocks noGrp="1" noChangeArrowheads="1"/>
          </p:cNvSpPr>
          <p:nvPr>
            <p:ph idx="1"/>
          </p:nvPr>
        </p:nvSpPr>
        <p:spPr>
          <a:xfrm>
            <a:off x="1981200" y="1828800"/>
            <a:ext cx="8686800" cy="2895600"/>
          </a:xfrm>
        </p:spPr>
        <p:txBody>
          <a:bodyPr>
            <a:normAutofit/>
          </a:bodyPr>
          <a:lstStyle/>
          <a:p>
            <a:pPr marL="0" indent="0">
              <a:spcBef>
                <a:spcPts val="600"/>
              </a:spcBef>
              <a:buClr>
                <a:srgbClr val="FFFF00"/>
              </a:buClr>
              <a:buSzTx/>
              <a:buNone/>
              <a:defRPr/>
            </a:pPr>
            <a:r>
              <a:rPr lang="en-US" dirty="0">
                <a:solidFill>
                  <a:srgbClr val="FFFF00"/>
                </a:solidFill>
                <a:latin typeface="Times New Roman" pitchFamily="18" charset="0"/>
                <a:cs typeface="Times New Roman" pitchFamily="18" charset="0"/>
              </a:rPr>
              <a:t>Construction Engineering:				by MCE</a:t>
            </a:r>
          </a:p>
          <a:p>
            <a:pPr marL="0" indent="0">
              <a:spcBef>
                <a:spcPts val="600"/>
              </a:spcBef>
              <a:buClr>
                <a:srgbClr val="FFFF00"/>
              </a:buClr>
              <a:buSzTx/>
              <a:buNone/>
              <a:defRPr/>
            </a:pPr>
            <a:r>
              <a:rPr lang="en-US" dirty="0">
                <a:solidFill>
                  <a:srgbClr val="FFFF00"/>
                </a:solidFill>
                <a:latin typeface="Times New Roman" pitchFamily="18" charset="0"/>
                <a:cs typeface="Times New Roman" pitchFamily="18" charset="0"/>
              </a:rPr>
              <a:t>Right-of-Way:						$          300.00</a:t>
            </a:r>
          </a:p>
          <a:p>
            <a:pPr marL="0" indent="0">
              <a:spcBef>
                <a:spcPts val="600"/>
              </a:spcBef>
              <a:buClr>
                <a:srgbClr val="FFFF00"/>
              </a:buClr>
              <a:buSzTx/>
              <a:buNone/>
              <a:tabLst>
                <a:tab pos="4114800" algn="l"/>
                <a:tab pos="4572000" algn="l"/>
              </a:tabLst>
              <a:defRPr/>
            </a:pPr>
            <a:r>
              <a:rPr lang="en-US" dirty="0">
                <a:solidFill>
                  <a:srgbClr val="FFFF00"/>
                </a:solidFill>
                <a:latin typeface="Times New Roman" pitchFamily="18" charset="0"/>
                <a:cs typeface="Times New Roman" pitchFamily="18" charset="0"/>
              </a:rPr>
              <a:t>Design Build Document Preparation:	$	65,051.00</a:t>
            </a:r>
          </a:p>
          <a:p>
            <a:pPr marL="0" indent="0">
              <a:spcBef>
                <a:spcPts val="600"/>
              </a:spcBef>
              <a:buClr>
                <a:srgbClr val="FFFF00"/>
              </a:buClr>
              <a:buSzTx/>
              <a:buNone/>
              <a:defRPr/>
            </a:pPr>
            <a:r>
              <a:rPr lang="en-US" u="sng" dirty="0">
                <a:solidFill>
                  <a:srgbClr val="FFFF00"/>
                </a:solidFill>
                <a:latin typeface="Times New Roman" pitchFamily="18" charset="0"/>
                <a:cs typeface="Times New Roman" pitchFamily="18" charset="0"/>
              </a:rPr>
              <a:t>Construction:						$   576,450.00	</a:t>
            </a:r>
          </a:p>
          <a:p>
            <a:pPr marL="0" indent="0">
              <a:spcBef>
                <a:spcPts val="600"/>
              </a:spcBef>
              <a:buClr>
                <a:srgbClr val="FFFF00"/>
              </a:buClr>
              <a:buSzTx/>
              <a:buNone/>
              <a:defRPr/>
            </a:pPr>
            <a:r>
              <a:rPr lang="en-US" dirty="0">
                <a:solidFill>
                  <a:srgbClr val="FFFF00"/>
                </a:solidFill>
                <a:latin typeface="Times New Roman" pitchFamily="18" charset="0"/>
                <a:cs typeface="Times New Roman" pitchFamily="18" charset="0"/>
              </a:rPr>
              <a:t>Total Project Costs:					$   641,801.00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081AEAA2-0AAB-40B3-BFB0-0BFD756860E5}"/>
              </a:ext>
            </a:extLst>
          </p:cNvPr>
          <p:cNvSpPr>
            <a:spLocks noGrp="1" noChangeArrowheads="1"/>
          </p:cNvSpPr>
          <p:nvPr>
            <p:ph type="title"/>
          </p:nvPr>
        </p:nvSpPr>
        <p:spPr>
          <a:xfrm>
            <a:off x="1981201" y="457200"/>
            <a:ext cx="6554867" cy="685800"/>
          </a:xfrm>
        </p:spPr>
        <p:txBody>
          <a:bodyPr/>
          <a:lstStyle/>
          <a:p>
            <a:pPr eaLnBrk="1" hangingPunct="1">
              <a:defRPr/>
            </a:pPr>
            <a:r>
              <a:rPr lang="en-US" dirty="0">
                <a:solidFill>
                  <a:srgbClr val="FFFF00"/>
                </a:solidFill>
                <a:latin typeface="Times New Roman" pitchFamily="18" charset="0"/>
                <a:cs typeface="Times New Roman" pitchFamily="18" charset="0"/>
              </a:rPr>
              <a:t>PROJECT SCHEDULE</a:t>
            </a:r>
          </a:p>
        </p:txBody>
      </p:sp>
      <p:sp>
        <p:nvSpPr>
          <p:cNvPr id="242691" name="Rectangle 3">
            <a:extLst>
              <a:ext uri="{FF2B5EF4-FFF2-40B4-BE49-F238E27FC236}">
                <a16:creationId xmlns:a16="http://schemas.microsoft.com/office/drawing/2014/main" id="{9A112F77-232B-4404-986A-640DCF4CDD34}"/>
              </a:ext>
            </a:extLst>
          </p:cNvPr>
          <p:cNvSpPr>
            <a:spLocks noGrp="1" noChangeArrowheads="1"/>
          </p:cNvSpPr>
          <p:nvPr>
            <p:ph idx="1"/>
          </p:nvPr>
        </p:nvSpPr>
        <p:spPr>
          <a:xfrm>
            <a:off x="1981200" y="1447800"/>
            <a:ext cx="7696200" cy="3657600"/>
          </a:xfrm>
        </p:spPr>
        <p:txBody>
          <a:bodyPr>
            <a:normAutofit/>
          </a:bodyPr>
          <a:lstStyle/>
          <a:p>
            <a:pPr marL="0" indent="0">
              <a:spcBef>
                <a:spcPts val="600"/>
              </a:spcBef>
              <a:buClr>
                <a:srgbClr val="FFFF00"/>
              </a:buClr>
              <a:buSzTx/>
              <a:buNone/>
              <a:defRPr/>
            </a:pPr>
            <a:r>
              <a:rPr lang="en-US" dirty="0">
                <a:solidFill>
                  <a:srgbClr val="FFFF00"/>
                </a:solidFill>
                <a:latin typeface="Times New Roman" pitchFamily="18" charset="0"/>
                <a:cs typeface="Times New Roman" pitchFamily="18" charset="0"/>
              </a:rPr>
              <a:t>Road </a:t>
            </a:r>
            <a:r>
              <a:rPr lang="en-US">
                <a:solidFill>
                  <a:srgbClr val="FFFF00"/>
                </a:solidFill>
                <a:latin typeface="Times New Roman" pitchFamily="18" charset="0"/>
                <a:cs typeface="Times New Roman" pitchFamily="18" charset="0"/>
              </a:rPr>
              <a:t>Closed:						May 5, 2022</a:t>
            </a:r>
          </a:p>
          <a:p>
            <a:pPr marL="0" indent="0">
              <a:spcBef>
                <a:spcPts val="600"/>
              </a:spcBef>
              <a:buClr>
                <a:srgbClr val="FFFF00"/>
              </a:buClr>
              <a:buSzTx/>
              <a:buNone/>
              <a:defRPr/>
            </a:pPr>
            <a:r>
              <a:rPr lang="en-US" dirty="0">
                <a:solidFill>
                  <a:srgbClr val="FFFF00"/>
                </a:solidFill>
                <a:latin typeface="Times New Roman" pitchFamily="18" charset="0"/>
                <a:cs typeface="Times New Roman" pitchFamily="18" charset="0"/>
              </a:rPr>
              <a:t>Design-Build Document Preparation:	May 5, 2022 – October 10, 2022</a:t>
            </a:r>
          </a:p>
          <a:p>
            <a:pPr marL="0" indent="0">
              <a:spcBef>
                <a:spcPts val="600"/>
              </a:spcBef>
              <a:buClr>
                <a:srgbClr val="FFFF00"/>
              </a:buClr>
              <a:buSzTx/>
              <a:buNone/>
              <a:defRPr/>
            </a:pPr>
            <a:r>
              <a:rPr lang="en-US" dirty="0">
                <a:solidFill>
                  <a:srgbClr val="FFFF00"/>
                </a:solidFill>
                <a:latin typeface="Times New Roman" pitchFamily="18" charset="0"/>
                <a:cs typeface="Times New Roman" pitchFamily="18" charset="0"/>
              </a:rPr>
              <a:t>Right-of-Way Acquisition:      			November 2022 – January 2023</a:t>
            </a:r>
          </a:p>
          <a:p>
            <a:pPr marL="0" indent="0">
              <a:spcBef>
                <a:spcPts val="600"/>
              </a:spcBef>
              <a:buClr>
                <a:srgbClr val="FFFF00"/>
              </a:buClr>
              <a:buSzTx/>
              <a:buNone/>
              <a:defRPr/>
            </a:pPr>
            <a:r>
              <a:rPr lang="en-US" dirty="0">
                <a:solidFill>
                  <a:srgbClr val="FFFF00"/>
                </a:solidFill>
                <a:latin typeface="Times New Roman" pitchFamily="18" charset="0"/>
                <a:cs typeface="Times New Roman" pitchFamily="18" charset="0"/>
              </a:rPr>
              <a:t>Advertise &amp; Award:					March 2023 – April 2023</a:t>
            </a:r>
          </a:p>
          <a:p>
            <a:pPr marL="0" indent="0">
              <a:spcBef>
                <a:spcPts val="600"/>
              </a:spcBef>
              <a:buClr>
                <a:srgbClr val="FFFF00"/>
              </a:buClr>
              <a:buSzTx/>
              <a:buNone/>
              <a:defRPr/>
            </a:pPr>
            <a:r>
              <a:rPr lang="en-US" dirty="0">
                <a:solidFill>
                  <a:srgbClr val="FFFF00"/>
                </a:solidFill>
                <a:latin typeface="Times New Roman" pitchFamily="18" charset="0"/>
                <a:cs typeface="Times New Roman" pitchFamily="18" charset="0"/>
              </a:rPr>
              <a:t>Design &amp; Construction:				June 2023– September 29, 2023*</a:t>
            </a:r>
          </a:p>
          <a:p>
            <a:pPr marL="0" indent="0">
              <a:spcBef>
                <a:spcPts val="600"/>
              </a:spcBef>
              <a:buClr>
                <a:srgbClr val="FFFF00"/>
              </a:buClr>
              <a:buSzTx/>
              <a:buNone/>
              <a:defRPr/>
            </a:pPr>
            <a:endParaRPr lang="en-US" sz="2400" dirty="0">
              <a:solidFill>
                <a:srgbClr val="FFFF00"/>
              </a:solidFill>
              <a:latin typeface="Times New Roman" pitchFamily="18" charset="0"/>
              <a:cs typeface="Times New Roman" pitchFamily="18" charset="0"/>
            </a:endParaRPr>
          </a:p>
          <a:p>
            <a:pPr marL="0" indent="0">
              <a:spcBef>
                <a:spcPts val="600"/>
              </a:spcBef>
              <a:buClr>
                <a:srgbClr val="FFFF00"/>
              </a:buClr>
              <a:buSzTx/>
              <a:buNone/>
              <a:defRPr/>
            </a:pPr>
            <a:r>
              <a:rPr lang="en-US" sz="1600" dirty="0">
                <a:solidFill>
                  <a:srgbClr val="FFFF00"/>
                </a:solidFill>
                <a:latin typeface="Times New Roman" pitchFamily="18" charset="0"/>
                <a:cs typeface="Times New Roman" pitchFamily="18" charset="0"/>
              </a:rPr>
              <a:t>* The road is required by contract to be open by September 29, 2023. Some minor construction activity, such as planting grass, may occur after the road is open. Final contract completion date is scheduled for October 27, 2023.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B0CE511B-0F16-4334-8423-BCECA7711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65910"/>
            <a:ext cx="10972800" cy="3726180"/>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Rectangle 4">
            <a:extLst>
              <a:ext uri="{FF2B5EF4-FFF2-40B4-BE49-F238E27FC236}">
                <a16:creationId xmlns:a16="http://schemas.microsoft.com/office/drawing/2014/main" id="{3DA2A6D4-DD5C-4415-A6BA-CDFC229C7573}"/>
              </a:ext>
            </a:extLst>
          </p:cNvPr>
          <p:cNvSpPr>
            <a:spLocks noGrp="1" noChangeArrowheads="1"/>
          </p:cNvSpPr>
          <p:nvPr>
            <p:ph type="ctrTitle"/>
          </p:nvPr>
        </p:nvSpPr>
        <p:spPr>
          <a:xfrm>
            <a:off x="685800" y="685800"/>
            <a:ext cx="10591800" cy="2215991"/>
          </a:xfrm>
        </p:spPr>
        <p:txBody>
          <a:bodyPr wrap="square" lIns="0" tIns="0" rIns="0" bIns="0" anchor="t" anchorCtr="0">
            <a:spAutoFit/>
          </a:bodyPr>
          <a:lstStyle/>
          <a:p>
            <a:pPr eaLnBrk="1" hangingPunct="1">
              <a:defRPr/>
            </a:pPr>
            <a:r>
              <a:rPr lang="en-US" dirty="0">
                <a:solidFill>
                  <a:srgbClr val="FFFF00"/>
                </a:solidFill>
                <a:latin typeface="Times New Roman" pitchFamily="18" charset="0"/>
                <a:cs typeface="Times New Roman" pitchFamily="18" charset="0"/>
              </a:rPr>
              <a:t>Free Pike bridge repair project</a:t>
            </a:r>
            <a:br>
              <a:rPr lang="en-US" dirty="0">
                <a:solidFill>
                  <a:srgbClr val="FFFF00"/>
                </a:solidFill>
                <a:latin typeface="Times New Roman" pitchFamily="18" charset="0"/>
                <a:cs typeface="Times New Roman" pitchFamily="18" charset="0"/>
              </a:rPr>
            </a:br>
            <a:r>
              <a:rPr lang="en-US" dirty="0">
                <a:solidFill>
                  <a:srgbClr val="FFFF00"/>
                </a:solidFill>
                <a:latin typeface="Times New Roman" pitchFamily="18" charset="0"/>
                <a:cs typeface="Times New Roman" pitchFamily="18" charset="0"/>
              </a:rPr>
              <a:t>trt-m0032-01.42</a:t>
            </a:r>
            <a:br>
              <a:rPr lang="en-US" dirty="0">
                <a:solidFill>
                  <a:srgbClr val="FFFF00"/>
                </a:solidFill>
                <a:latin typeface="Times New Roman" pitchFamily="18" charset="0"/>
                <a:cs typeface="Times New Roman" pitchFamily="18" charset="0"/>
              </a:rPr>
            </a:br>
            <a:r>
              <a:rPr lang="en-US" dirty="0">
                <a:solidFill>
                  <a:srgbClr val="FFFF00"/>
                </a:solidFill>
                <a:latin typeface="Times New Roman" pitchFamily="18" charset="0"/>
                <a:cs typeface="Times New Roman" pitchFamily="18" charset="0"/>
              </a:rPr>
              <a:t>city of Trotwood</a:t>
            </a:r>
            <a:endParaRPr lang="en-US" sz="3600" dirty="0">
              <a:solidFill>
                <a:srgbClr val="FFFF00"/>
              </a:solidFill>
              <a:latin typeface="Times New Roman" pitchFamily="18" charset="0"/>
              <a:cs typeface="Times New Roman" pitchFamily="18" charset="0"/>
            </a:endParaRPr>
          </a:p>
        </p:txBody>
      </p:sp>
      <p:sp>
        <p:nvSpPr>
          <p:cNvPr id="5" name="Slide Number Placeholder 3">
            <a:extLst>
              <a:ext uri="{FF2B5EF4-FFF2-40B4-BE49-F238E27FC236}">
                <a16:creationId xmlns:a16="http://schemas.microsoft.com/office/drawing/2014/main" id="{8F323974-1132-4414-B11D-BBA2170F816A}"/>
              </a:ext>
            </a:extLst>
          </p:cNvPr>
          <p:cNvSpPr>
            <a:spLocks noGrp="1"/>
          </p:cNvSpPr>
          <p:nvPr>
            <p:ph type="sldNum" sz="quarter" idx="12"/>
          </p:nvPr>
        </p:nvSpPr>
        <p:spPr>
          <a:xfrm>
            <a:off x="8991600" y="5486400"/>
            <a:ext cx="2514600" cy="685800"/>
          </a:xfrm>
        </p:spPr>
        <p:txBody>
          <a:bodyPr wrap="none" lIns="0" tIns="0" rIns="0" bIns="0"/>
          <a:lstStyle/>
          <a:p>
            <a:pPr>
              <a:defRPr/>
            </a:pPr>
            <a:r>
              <a:rPr lang="en-US" dirty="0">
                <a:solidFill>
                  <a:srgbClr val="FFFF00"/>
                </a:solidFill>
                <a:latin typeface="Times New Roman" pitchFamily="18" charset="0"/>
                <a:cs typeface="Times New Roman" pitchFamily="18" charset="0"/>
              </a:rPr>
              <a:t>Job #2022-16</a:t>
            </a:r>
          </a:p>
        </p:txBody>
      </p:sp>
      <p:pic>
        <p:nvPicPr>
          <p:cNvPr id="7171" name="Picture 7">
            <a:extLst>
              <a:ext uri="{FF2B5EF4-FFF2-40B4-BE49-F238E27FC236}">
                <a16:creationId xmlns:a16="http://schemas.microsoft.com/office/drawing/2014/main" id="{DA978281-AD88-4C71-BA5D-9D2C80561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85800" y="4633912"/>
            <a:ext cx="1538288"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with medium confidence">
            <a:extLst>
              <a:ext uri="{FF2B5EF4-FFF2-40B4-BE49-F238E27FC236}">
                <a16:creationId xmlns:a16="http://schemas.microsoft.com/office/drawing/2014/main" id="{0B1FC252-DD7A-4F31-B118-6688D2E6256C}"/>
              </a:ext>
            </a:extLst>
          </p:cNvPr>
          <p:cNvPicPr>
            <a:picLocks noChangeAspect="1"/>
          </p:cNvPicPr>
          <p:nvPr/>
        </p:nvPicPr>
        <p:blipFill rotWithShape="1">
          <a:blip r:embed="rId2">
            <a:extLst>
              <a:ext uri="{28A0092B-C50C-407E-A947-70E740481C1C}">
                <a14:useLocalDpi xmlns:a14="http://schemas.microsoft.com/office/drawing/2010/main" val="0"/>
              </a:ext>
            </a:extLst>
          </a:blip>
          <a:srcRect t="1" b="1"/>
          <a:stretch/>
        </p:blipFill>
        <p:spPr>
          <a:xfrm>
            <a:off x="381000" y="1143000"/>
            <a:ext cx="11430000" cy="5486400"/>
          </a:xfrm>
          <a:prstGeom prst="rect">
            <a:avLst/>
          </a:prstGeom>
        </p:spPr>
      </p:pic>
      <p:sp>
        <p:nvSpPr>
          <p:cNvPr id="322562" name="Rectangle 2">
            <a:extLst>
              <a:ext uri="{FF2B5EF4-FFF2-40B4-BE49-F238E27FC236}">
                <a16:creationId xmlns:a16="http://schemas.microsoft.com/office/drawing/2014/main" id="{C34B5877-05E6-4AC9-89FC-363FB5F10316}"/>
              </a:ext>
            </a:extLst>
          </p:cNvPr>
          <p:cNvSpPr>
            <a:spLocks noGrp="1" noChangeArrowheads="1"/>
          </p:cNvSpPr>
          <p:nvPr>
            <p:ph type="title"/>
          </p:nvPr>
        </p:nvSpPr>
        <p:spPr>
          <a:xfrm>
            <a:off x="1981200" y="457200"/>
            <a:ext cx="8229600" cy="685800"/>
          </a:xfrm>
        </p:spPr>
        <p:txBody>
          <a:bodyPr/>
          <a:lstStyle/>
          <a:p>
            <a:pPr eaLnBrk="1" hangingPunct="1">
              <a:defRPr/>
            </a:pPr>
            <a:r>
              <a:rPr lang="en-US" dirty="0">
                <a:solidFill>
                  <a:srgbClr val="FFFF00"/>
                </a:solidFill>
                <a:latin typeface="Times New Roman" pitchFamily="18" charset="0"/>
                <a:cs typeface="Times New Roman" pitchFamily="18" charset="0"/>
              </a:rPr>
              <a:t>Aerial View</a:t>
            </a:r>
          </a:p>
        </p:txBody>
      </p:sp>
      <p:sp>
        <p:nvSpPr>
          <p:cNvPr id="9220" name="Up Arrow 9">
            <a:extLst>
              <a:ext uri="{FF2B5EF4-FFF2-40B4-BE49-F238E27FC236}">
                <a16:creationId xmlns:a16="http://schemas.microsoft.com/office/drawing/2014/main" id="{DEDBD82F-8FF7-447A-AD86-DEDB558230F5}"/>
              </a:ext>
            </a:extLst>
          </p:cNvPr>
          <p:cNvSpPr>
            <a:spLocks noChangeArrowheads="1"/>
          </p:cNvSpPr>
          <p:nvPr/>
        </p:nvSpPr>
        <p:spPr bwMode="auto">
          <a:xfrm>
            <a:off x="9668933" y="457200"/>
            <a:ext cx="381000" cy="381000"/>
          </a:xfrm>
          <a:prstGeom prst="upArrow">
            <a:avLst>
              <a:gd name="adj1" fmla="val 50000"/>
              <a:gd name="adj2" fmla="val 50000"/>
            </a:avLst>
          </a:prstGeom>
          <a:solidFill>
            <a:srgbClr val="FF0000"/>
          </a:solidFill>
          <a:ln w="9525" algn="ctr">
            <a:solidFill>
              <a:schemeClr val="tx1"/>
            </a:solidFill>
            <a:round/>
            <a:headEnd/>
            <a:tailEnd/>
          </a:ln>
        </p:spPr>
        <p:txBody>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9221" name="TextBox 10">
            <a:extLst>
              <a:ext uri="{FF2B5EF4-FFF2-40B4-BE49-F238E27FC236}">
                <a16:creationId xmlns:a16="http://schemas.microsoft.com/office/drawing/2014/main" id="{0470C858-6198-4D2C-B727-F4A38F8099C9}"/>
              </a:ext>
            </a:extLst>
          </p:cNvPr>
          <p:cNvSpPr txBox="1">
            <a:spLocks noChangeArrowheads="1"/>
          </p:cNvSpPr>
          <p:nvPr/>
        </p:nvSpPr>
        <p:spPr bwMode="auto">
          <a:xfrm>
            <a:off x="9478433" y="839789"/>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r>
              <a:rPr lang="en-US" altLang="en-US" sz="1200" dirty="0">
                <a:solidFill>
                  <a:srgbClr val="FF0000"/>
                </a:solidFill>
              </a:rPr>
              <a:t>NORTH</a:t>
            </a:r>
          </a:p>
        </p:txBody>
      </p:sp>
      <p:sp>
        <p:nvSpPr>
          <p:cNvPr id="9222" name="Rectangle 2">
            <a:extLst>
              <a:ext uri="{FF2B5EF4-FFF2-40B4-BE49-F238E27FC236}">
                <a16:creationId xmlns:a16="http://schemas.microsoft.com/office/drawing/2014/main" id="{F05AE8A0-0723-409B-A285-E932685CF7E0}"/>
              </a:ext>
            </a:extLst>
          </p:cNvPr>
          <p:cNvSpPr>
            <a:spLocks noChangeArrowheads="1"/>
          </p:cNvSpPr>
          <p:nvPr/>
        </p:nvSpPr>
        <p:spPr bwMode="auto">
          <a:xfrm>
            <a:off x="5791200" y="4371422"/>
            <a:ext cx="216456" cy="68553"/>
          </a:xfrm>
          <a:prstGeom prst="rect">
            <a:avLst/>
          </a:prstGeom>
          <a:solidFill>
            <a:srgbClr val="FFFF00"/>
          </a:solidFill>
          <a:ln w="9525" algn="ctr">
            <a:noFill/>
            <a:round/>
            <a:headEnd/>
            <a:tailEnd/>
          </a:ln>
        </p:spPr>
        <p:txBody>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useBgFill="1">
        <p:nvSpPr>
          <p:cNvPr id="9223" name="TextBox 4">
            <a:extLst>
              <a:ext uri="{FF2B5EF4-FFF2-40B4-BE49-F238E27FC236}">
                <a16:creationId xmlns:a16="http://schemas.microsoft.com/office/drawing/2014/main" id="{5B78BFE6-A18D-4DFD-98DA-DED856638AF2}"/>
              </a:ext>
            </a:extLst>
          </p:cNvPr>
          <p:cNvSpPr txBox="1">
            <a:spLocks noChangeArrowheads="1"/>
          </p:cNvSpPr>
          <p:nvPr/>
        </p:nvSpPr>
        <p:spPr bwMode="auto">
          <a:xfrm>
            <a:off x="3826267" y="2855350"/>
            <a:ext cx="1262063" cy="646112"/>
          </a:xfrm>
          <a:prstGeom prst="rect">
            <a:avLst/>
          </a:prstGeom>
          <a:ln>
            <a:noFill/>
          </a:ln>
        </p:spPr>
        <p:txBody>
          <a:bodyPr wrap="squar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r>
              <a:rPr lang="en-US" altLang="en-US" sz="1800" dirty="0">
                <a:solidFill>
                  <a:srgbClr val="FFFF00"/>
                </a:solidFill>
              </a:rPr>
              <a:t>PROJECT</a:t>
            </a:r>
          </a:p>
          <a:p>
            <a:pPr>
              <a:spcBef>
                <a:spcPct val="0"/>
              </a:spcBef>
              <a:buClrTx/>
              <a:buSzTx/>
              <a:buFontTx/>
              <a:buNone/>
            </a:pPr>
            <a:r>
              <a:rPr lang="en-US" altLang="en-US" sz="1800" dirty="0">
                <a:solidFill>
                  <a:srgbClr val="FFFF00"/>
                </a:solidFill>
              </a:rPr>
              <a:t>LIMITS</a:t>
            </a:r>
          </a:p>
        </p:txBody>
      </p:sp>
      <p:cxnSp>
        <p:nvCxnSpPr>
          <p:cNvPr id="9224" name="Straight Arrow Connector 6">
            <a:extLst>
              <a:ext uri="{FF2B5EF4-FFF2-40B4-BE49-F238E27FC236}">
                <a16:creationId xmlns:a16="http://schemas.microsoft.com/office/drawing/2014/main" id="{E9436294-691D-4504-9952-196F9B7FBDF9}"/>
              </a:ext>
            </a:extLst>
          </p:cNvPr>
          <p:cNvCxnSpPr>
            <a:cxnSpLocks noChangeShapeType="1"/>
            <a:stCxn id="9223" idx="3"/>
            <a:endCxn id="9222" idx="0"/>
          </p:cNvCxnSpPr>
          <p:nvPr/>
        </p:nvCxnSpPr>
        <p:spPr bwMode="auto">
          <a:xfrm>
            <a:off x="5088330" y="3178406"/>
            <a:ext cx="811098" cy="1193016"/>
          </a:xfrm>
          <a:prstGeom prst="straightConnector1">
            <a:avLst/>
          </a:prstGeom>
          <a:noFill/>
          <a:ln w="38100" algn="ctr">
            <a:solidFill>
              <a:srgbClr val="FFFF00"/>
            </a:solidFill>
            <a:round/>
            <a:headEnd/>
            <a:tailEnd type="triangle" w="lg" len="lg"/>
          </a:ln>
          <a:extLst>
            <a:ext uri="{909E8E84-426E-40DD-AFC4-6F175D3DCCD1}">
              <a14:hiddenFill xmlns:a14="http://schemas.microsoft.com/office/drawing/2010/main">
                <a:noFill/>
              </a14:hiddenFill>
            </a:ext>
          </a:extLst>
        </p:spPr>
      </p:cxnSp>
      <p:sp useBgFill="1">
        <p:nvSpPr>
          <p:cNvPr id="9225" name="TextBox 4">
            <a:extLst>
              <a:ext uri="{FF2B5EF4-FFF2-40B4-BE49-F238E27FC236}">
                <a16:creationId xmlns:a16="http://schemas.microsoft.com/office/drawing/2014/main" id="{C7DE2B53-0312-48B1-ABA2-83E513F4BCF7}"/>
              </a:ext>
            </a:extLst>
          </p:cNvPr>
          <p:cNvSpPr txBox="1">
            <a:spLocks noChangeArrowheads="1"/>
          </p:cNvSpPr>
          <p:nvPr/>
        </p:nvSpPr>
        <p:spPr bwMode="auto">
          <a:xfrm>
            <a:off x="6248400" y="1283504"/>
            <a:ext cx="1311578" cy="27699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r>
              <a:rPr lang="en-US" altLang="en-US" sz="1200" dirty="0">
                <a:solidFill>
                  <a:srgbClr val="FFFF00"/>
                </a:solidFill>
              </a:rPr>
              <a:t>TRUNER ROAD</a:t>
            </a:r>
          </a:p>
        </p:txBody>
      </p:sp>
      <p:sp useBgFill="1">
        <p:nvSpPr>
          <p:cNvPr id="9228" name="TextBox 12">
            <a:extLst>
              <a:ext uri="{FF2B5EF4-FFF2-40B4-BE49-F238E27FC236}">
                <a16:creationId xmlns:a16="http://schemas.microsoft.com/office/drawing/2014/main" id="{61B140F2-FB6F-4307-ABB2-F7FFBE2C0C1A}"/>
              </a:ext>
            </a:extLst>
          </p:cNvPr>
          <p:cNvSpPr txBox="1">
            <a:spLocks noChangeArrowheads="1"/>
          </p:cNvSpPr>
          <p:nvPr/>
        </p:nvSpPr>
        <p:spPr bwMode="auto">
          <a:xfrm rot="4746187">
            <a:off x="5095647" y="2299901"/>
            <a:ext cx="1453860" cy="27699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r>
              <a:rPr lang="en-US" altLang="en-US" sz="1200" dirty="0">
                <a:solidFill>
                  <a:srgbClr val="FFFF00"/>
                </a:solidFill>
              </a:rPr>
              <a:t>STATE ROUTE 49</a:t>
            </a:r>
          </a:p>
        </p:txBody>
      </p:sp>
      <p:sp useBgFill="1">
        <p:nvSpPr>
          <p:cNvPr id="9229" name="TextBox 4">
            <a:extLst>
              <a:ext uri="{FF2B5EF4-FFF2-40B4-BE49-F238E27FC236}">
                <a16:creationId xmlns:a16="http://schemas.microsoft.com/office/drawing/2014/main" id="{63188DC8-6FDE-40F6-BA01-101C973E073E}"/>
              </a:ext>
            </a:extLst>
          </p:cNvPr>
          <p:cNvSpPr txBox="1">
            <a:spLocks noChangeArrowheads="1"/>
          </p:cNvSpPr>
          <p:nvPr/>
        </p:nvSpPr>
        <p:spPr bwMode="auto">
          <a:xfrm>
            <a:off x="6666804" y="4267198"/>
            <a:ext cx="989373" cy="27699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r>
              <a:rPr lang="en-US" altLang="en-US" sz="1200" dirty="0">
                <a:solidFill>
                  <a:srgbClr val="FFFF00"/>
                </a:solidFill>
              </a:rPr>
              <a:t>FREE PIKE</a:t>
            </a:r>
          </a:p>
        </p:txBody>
      </p:sp>
      <p:sp useBgFill="1">
        <p:nvSpPr>
          <p:cNvPr id="12" name="TextBox 12">
            <a:extLst>
              <a:ext uri="{FF2B5EF4-FFF2-40B4-BE49-F238E27FC236}">
                <a16:creationId xmlns:a16="http://schemas.microsoft.com/office/drawing/2014/main" id="{A335E07B-8EEA-499B-9AFF-521A6081754B}"/>
              </a:ext>
            </a:extLst>
          </p:cNvPr>
          <p:cNvSpPr txBox="1">
            <a:spLocks noChangeArrowheads="1"/>
          </p:cNvSpPr>
          <p:nvPr/>
        </p:nvSpPr>
        <p:spPr bwMode="auto">
          <a:xfrm rot="21377465">
            <a:off x="3817287" y="5156760"/>
            <a:ext cx="1596912" cy="27699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r>
              <a:rPr lang="en-US" altLang="en-US" sz="1200" dirty="0">
                <a:solidFill>
                  <a:srgbClr val="FFFF00"/>
                </a:solidFill>
              </a:rPr>
              <a:t>WOLF CREEK PIKE</a:t>
            </a:r>
          </a:p>
        </p:txBody>
      </p:sp>
      <p:sp useBgFill="1">
        <p:nvSpPr>
          <p:cNvPr id="23" name="TextBox 12">
            <a:extLst>
              <a:ext uri="{FF2B5EF4-FFF2-40B4-BE49-F238E27FC236}">
                <a16:creationId xmlns:a16="http://schemas.microsoft.com/office/drawing/2014/main" id="{1FBC288D-755C-41D7-8DBA-38CA774C67CE}"/>
              </a:ext>
            </a:extLst>
          </p:cNvPr>
          <p:cNvSpPr txBox="1">
            <a:spLocks noChangeArrowheads="1"/>
          </p:cNvSpPr>
          <p:nvPr/>
        </p:nvSpPr>
        <p:spPr bwMode="auto">
          <a:xfrm rot="5400000">
            <a:off x="2402263" y="3472315"/>
            <a:ext cx="1125629" cy="27699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r>
              <a:rPr lang="en-US" altLang="en-US" sz="1200" dirty="0">
                <a:solidFill>
                  <a:srgbClr val="FFFF00"/>
                </a:solidFill>
              </a:rPr>
              <a:t>OLIVE ROAD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indow&#10;&#10;Description automatically generated">
            <a:extLst>
              <a:ext uri="{FF2B5EF4-FFF2-40B4-BE49-F238E27FC236}">
                <a16:creationId xmlns:a16="http://schemas.microsoft.com/office/drawing/2014/main" id="{38BD4528-A4D9-4FEC-9F09-63B160A92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168" y="1116014"/>
            <a:ext cx="9697664" cy="5486400"/>
          </a:xfrm>
          <a:prstGeom prst="rect">
            <a:avLst/>
          </a:prstGeom>
        </p:spPr>
      </p:pic>
      <p:sp>
        <p:nvSpPr>
          <p:cNvPr id="322562" name="Rectangle 2">
            <a:extLst>
              <a:ext uri="{FF2B5EF4-FFF2-40B4-BE49-F238E27FC236}">
                <a16:creationId xmlns:a16="http://schemas.microsoft.com/office/drawing/2014/main" id="{C34B5877-05E6-4AC9-89FC-363FB5F10316}"/>
              </a:ext>
            </a:extLst>
          </p:cNvPr>
          <p:cNvSpPr>
            <a:spLocks noGrp="1" noChangeArrowheads="1"/>
          </p:cNvSpPr>
          <p:nvPr>
            <p:ph type="title"/>
          </p:nvPr>
        </p:nvSpPr>
        <p:spPr>
          <a:xfrm>
            <a:off x="1981200" y="457200"/>
            <a:ext cx="8229600" cy="685800"/>
          </a:xfrm>
        </p:spPr>
        <p:txBody>
          <a:bodyPr/>
          <a:lstStyle/>
          <a:p>
            <a:pPr eaLnBrk="1" hangingPunct="1">
              <a:defRPr/>
            </a:pPr>
            <a:r>
              <a:rPr lang="en-US" dirty="0">
                <a:solidFill>
                  <a:srgbClr val="FFFF00"/>
                </a:solidFill>
                <a:latin typeface="Times New Roman" pitchFamily="18" charset="0"/>
                <a:cs typeface="Times New Roman" pitchFamily="18" charset="0"/>
              </a:rPr>
              <a:t>Aerial View</a:t>
            </a:r>
          </a:p>
        </p:txBody>
      </p:sp>
      <p:sp>
        <p:nvSpPr>
          <p:cNvPr id="18" name="Up Arrow 9">
            <a:extLst>
              <a:ext uri="{FF2B5EF4-FFF2-40B4-BE49-F238E27FC236}">
                <a16:creationId xmlns:a16="http://schemas.microsoft.com/office/drawing/2014/main" id="{FA100AA5-45B7-41C1-B33A-29B09B672FCD}"/>
              </a:ext>
            </a:extLst>
          </p:cNvPr>
          <p:cNvSpPr>
            <a:spLocks noChangeArrowheads="1"/>
          </p:cNvSpPr>
          <p:nvPr/>
        </p:nvSpPr>
        <p:spPr bwMode="auto">
          <a:xfrm>
            <a:off x="9668933" y="457200"/>
            <a:ext cx="381000" cy="381000"/>
          </a:xfrm>
          <a:prstGeom prst="upArrow">
            <a:avLst>
              <a:gd name="adj1" fmla="val 50000"/>
              <a:gd name="adj2" fmla="val 50000"/>
            </a:avLst>
          </a:prstGeom>
          <a:solidFill>
            <a:srgbClr val="FF0000"/>
          </a:solidFill>
          <a:ln w="9525" algn="ctr">
            <a:solidFill>
              <a:schemeClr val="tx1"/>
            </a:solidFill>
            <a:round/>
            <a:headEnd/>
            <a:tailEnd/>
          </a:ln>
        </p:spPr>
        <p:txBody>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19" name="TextBox 10">
            <a:extLst>
              <a:ext uri="{FF2B5EF4-FFF2-40B4-BE49-F238E27FC236}">
                <a16:creationId xmlns:a16="http://schemas.microsoft.com/office/drawing/2014/main" id="{4EC3B20D-40E3-4EFD-BA66-563BB0114AE4}"/>
              </a:ext>
            </a:extLst>
          </p:cNvPr>
          <p:cNvSpPr txBox="1">
            <a:spLocks noChangeArrowheads="1"/>
          </p:cNvSpPr>
          <p:nvPr/>
        </p:nvSpPr>
        <p:spPr bwMode="auto">
          <a:xfrm>
            <a:off x="9478433" y="839789"/>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r>
              <a:rPr lang="en-US" altLang="en-US" sz="1200" dirty="0">
                <a:solidFill>
                  <a:srgbClr val="FF0000"/>
                </a:solidFill>
              </a:rPr>
              <a:t>NORTH</a:t>
            </a:r>
          </a:p>
        </p:txBody>
      </p:sp>
      <p:sp>
        <p:nvSpPr>
          <p:cNvPr id="9" name="Parallelogram 8">
            <a:extLst>
              <a:ext uri="{FF2B5EF4-FFF2-40B4-BE49-F238E27FC236}">
                <a16:creationId xmlns:a16="http://schemas.microsoft.com/office/drawing/2014/main" id="{C58ED322-0FAD-45D1-BC44-37896D0BFF3C}"/>
              </a:ext>
            </a:extLst>
          </p:cNvPr>
          <p:cNvSpPr/>
          <p:nvPr/>
        </p:nvSpPr>
        <p:spPr>
          <a:xfrm rot="3055526">
            <a:off x="5347126" y="3844831"/>
            <a:ext cx="714684" cy="177822"/>
          </a:xfrm>
          <a:prstGeom prst="parallelogram">
            <a:avLst>
              <a:gd name="adj" fmla="val 75560"/>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TextBox 12">
            <a:extLst>
              <a:ext uri="{FF2B5EF4-FFF2-40B4-BE49-F238E27FC236}">
                <a16:creationId xmlns:a16="http://schemas.microsoft.com/office/drawing/2014/main" id="{64E9083A-76B2-4C5C-AF32-22B734301260}"/>
              </a:ext>
            </a:extLst>
          </p:cNvPr>
          <p:cNvSpPr txBox="1">
            <a:spLocks noChangeArrowheads="1"/>
          </p:cNvSpPr>
          <p:nvPr/>
        </p:nvSpPr>
        <p:spPr bwMode="auto">
          <a:xfrm rot="5206665">
            <a:off x="5624411" y="5014666"/>
            <a:ext cx="1453860" cy="27699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r>
              <a:rPr lang="en-US" altLang="en-US" sz="1200" dirty="0">
                <a:solidFill>
                  <a:srgbClr val="FFFF00"/>
                </a:solidFill>
              </a:rPr>
              <a:t>STATE ROUTE 49</a:t>
            </a:r>
          </a:p>
        </p:txBody>
      </p:sp>
      <p:sp useBgFill="1">
        <p:nvSpPr>
          <p:cNvPr id="17" name="TextBox 4">
            <a:extLst>
              <a:ext uri="{FF2B5EF4-FFF2-40B4-BE49-F238E27FC236}">
                <a16:creationId xmlns:a16="http://schemas.microsoft.com/office/drawing/2014/main" id="{E4A097C5-D1DF-4981-8EE5-0A331029EB82}"/>
              </a:ext>
            </a:extLst>
          </p:cNvPr>
          <p:cNvSpPr txBox="1">
            <a:spLocks noChangeArrowheads="1"/>
          </p:cNvSpPr>
          <p:nvPr/>
        </p:nvSpPr>
        <p:spPr bwMode="auto">
          <a:xfrm>
            <a:off x="6934200" y="3795242"/>
            <a:ext cx="989373" cy="27699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r>
              <a:rPr lang="en-US" altLang="en-US" sz="1200" dirty="0">
                <a:solidFill>
                  <a:srgbClr val="FFFF00"/>
                </a:solidFill>
              </a:rPr>
              <a:t>FREE PIKE</a:t>
            </a:r>
          </a:p>
        </p:txBody>
      </p:sp>
      <p:sp>
        <p:nvSpPr>
          <p:cNvPr id="11" name="TextBox 10">
            <a:extLst>
              <a:ext uri="{FF2B5EF4-FFF2-40B4-BE49-F238E27FC236}">
                <a16:creationId xmlns:a16="http://schemas.microsoft.com/office/drawing/2014/main" id="{39C65FA8-5C3F-4B8B-8443-87BF39037634}"/>
              </a:ext>
            </a:extLst>
          </p:cNvPr>
          <p:cNvSpPr txBox="1"/>
          <p:nvPr/>
        </p:nvSpPr>
        <p:spPr>
          <a:xfrm rot="3234831">
            <a:off x="5046743" y="3047191"/>
            <a:ext cx="710451"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DRY RUN</a:t>
            </a:r>
          </a:p>
        </p:txBody>
      </p:sp>
      <p:sp>
        <p:nvSpPr>
          <p:cNvPr id="20" name="TextBox 19">
            <a:extLst>
              <a:ext uri="{FF2B5EF4-FFF2-40B4-BE49-F238E27FC236}">
                <a16:creationId xmlns:a16="http://schemas.microsoft.com/office/drawing/2014/main" id="{0701F050-1CD8-4ECD-BE49-6A7C2E215DD6}"/>
              </a:ext>
            </a:extLst>
          </p:cNvPr>
          <p:cNvSpPr txBox="1"/>
          <p:nvPr/>
        </p:nvSpPr>
        <p:spPr>
          <a:xfrm>
            <a:off x="7000707" y="5498311"/>
            <a:ext cx="947695"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WOLF CREEK</a:t>
            </a:r>
          </a:p>
        </p:txBody>
      </p:sp>
      <p:sp useBgFill="1">
        <p:nvSpPr>
          <p:cNvPr id="21" name="TextBox 4">
            <a:extLst>
              <a:ext uri="{FF2B5EF4-FFF2-40B4-BE49-F238E27FC236}">
                <a16:creationId xmlns:a16="http://schemas.microsoft.com/office/drawing/2014/main" id="{BA49C2CD-985A-4FA9-BBCE-C960D66656F5}"/>
              </a:ext>
            </a:extLst>
          </p:cNvPr>
          <p:cNvSpPr txBox="1">
            <a:spLocks noChangeArrowheads="1"/>
          </p:cNvSpPr>
          <p:nvPr/>
        </p:nvSpPr>
        <p:spPr bwMode="auto">
          <a:xfrm>
            <a:off x="2971800" y="4648200"/>
            <a:ext cx="1964933" cy="369332"/>
          </a:xfrm>
          <a:prstGeom prst="rect">
            <a:avLst/>
          </a:prstGeom>
          <a:ln>
            <a:noFill/>
          </a:ln>
        </p:spPr>
        <p:txBody>
          <a:bodyPr wrap="squar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r>
              <a:rPr lang="en-US" altLang="en-US" sz="1800" dirty="0">
                <a:solidFill>
                  <a:srgbClr val="FFFF00"/>
                </a:solidFill>
              </a:rPr>
              <a:t>TRT-M0032-1.42</a:t>
            </a:r>
          </a:p>
        </p:txBody>
      </p:sp>
      <p:cxnSp>
        <p:nvCxnSpPr>
          <p:cNvPr id="22" name="Straight Arrow Connector 6">
            <a:extLst>
              <a:ext uri="{FF2B5EF4-FFF2-40B4-BE49-F238E27FC236}">
                <a16:creationId xmlns:a16="http://schemas.microsoft.com/office/drawing/2014/main" id="{CF3F58A0-A721-4779-8FEE-D51860E1E37C}"/>
              </a:ext>
            </a:extLst>
          </p:cNvPr>
          <p:cNvCxnSpPr>
            <a:cxnSpLocks noChangeShapeType="1"/>
            <a:stCxn id="21" idx="3"/>
            <a:endCxn id="9" idx="4"/>
          </p:cNvCxnSpPr>
          <p:nvPr/>
        </p:nvCxnSpPr>
        <p:spPr bwMode="auto">
          <a:xfrm flipV="1">
            <a:off x="4936733" y="3989785"/>
            <a:ext cx="698711" cy="843081"/>
          </a:xfrm>
          <a:prstGeom prst="straightConnector1">
            <a:avLst/>
          </a:prstGeom>
          <a:noFill/>
          <a:ln w="38100" algn="ctr">
            <a:solidFill>
              <a:srgbClr val="FFFF00"/>
            </a:solidFill>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16583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434D751C-F8FD-43DA-B473-02AC943B1486}"/>
              </a:ext>
            </a:extLst>
          </p:cNvPr>
          <p:cNvSpPr>
            <a:spLocks noGrp="1" noChangeArrowheads="1"/>
          </p:cNvSpPr>
          <p:nvPr>
            <p:ph type="title"/>
          </p:nvPr>
        </p:nvSpPr>
        <p:spPr>
          <a:xfrm>
            <a:off x="1981200" y="457200"/>
            <a:ext cx="8229600" cy="685800"/>
          </a:xfrm>
        </p:spPr>
        <p:txBody>
          <a:bodyPr/>
          <a:lstStyle/>
          <a:p>
            <a:pPr eaLnBrk="1" hangingPunct="1">
              <a:defRPr/>
            </a:pPr>
            <a:r>
              <a:rPr lang="en-US" dirty="0">
                <a:solidFill>
                  <a:srgbClr val="FFFF00"/>
                </a:solidFill>
                <a:latin typeface="Times New Roman" pitchFamily="18" charset="0"/>
                <a:cs typeface="Times New Roman" pitchFamily="18" charset="0"/>
              </a:rPr>
              <a:t>Project Background</a:t>
            </a:r>
          </a:p>
        </p:txBody>
      </p:sp>
      <p:sp>
        <p:nvSpPr>
          <p:cNvPr id="280579" name="Rectangle 3">
            <a:extLst>
              <a:ext uri="{FF2B5EF4-FFF2-40B4-BE49-F238E27FC236}">
                <a16:creationId xmlns:a16="http://schemas.microsoft.com/office/drawing/2014/main" id="{852ED19B-CDAD-4678-89EA-A91BEEB3541D}"/>
              </a:ext>
            </a:extLst>
          </p:cNvPr>
          <p:cNvSpPr>
            <a:spLocks noGrp="1" noChangeArrowheads="1"/>
          </p:cNvSpPr>
          <p:nvPr>
            <p:ph idx="1"/>
          </p:nvPr>
        </p:nvSpPr>
        <p:spPr>
          <a:xfrm>
            <a:off x="1524000" y="1600200"/>
            <a:ext cx="10363200" cy="4953000"/>
          </a:xfrm>
        </p:spPr>
        <p:txBody>
          <a:bodyPr lIns="0" tIns="0" rIns="0" bIns="0" anchor="t" anchorCtr="0">
            <a:noAutofit/>
          </a:bodyPr>
          <a:lstStyle/>
          <a:p>
            <a:pPr eaLnBrk="1" hangingPunct="1">
              <a:buClr>
                <a:srgbClr val="FFFF00"/>
              </a:buClr>
              <a:buFontTx/>
              <a:buChar char="•"/>
              <a:defRPr/>
            </a:pPr>
            <a:r>
              <a:rPr lang="en-US" sz="3600" dirty="0">
                <a:solidFill>
                  <a:srgbClr val="FFFF00"/>
                </a:solidFill>
                <a:latin typeface="Times New Roman" pitchFamily="18" charset="0"/>
                <a:cs typeface="Times New Roman" pitchFamily="18" charset="0"/>
              </a:rPr>
              <a:t>Year Built: 1977</a:t>
            </a:r>
          </a:p>
          <a:p>
            <a:pPr eaLnBrk="1" hangingPunct="1">
              <a:buClr>
                <a:srgbClr val="FFFF00"/>
              </a:buClr>
              <a:buFontTx/>
              <a:buChar char="•"/>
              <a:defRPr/>
            </a:pPr>
            <a:r>
              <a:rPr lang="en-US" sz="3600" dirty="0">
                <a:solidFill>
                  <a:srgbClr val="FFFF00"/>
                </a:solidFill>
                <a:latin typeface="Times New Roman" pitchFamily="18" charset="0"/>
                <a:cs typeface="Times New Roman" pitchFamily="18" charset="0"/>
              </a:rPr>
              <a:t>Structure Type: Two-span cast-in-place concrete frame</a:t>
            </a:r>
          </a:p>
          <a:p>
            <a:pPr eaLnBrk="1" hangingPunct="1">
              <a:buClr>
                <a:srgbClr val="FFFF00"/>
              </a:buClr>
              <a:buFontTx/>
              <a:buChar char="•"/>
              <a:defRPr/>
            </a:pPr>
            <a:r>
              <a:rPr lang="en-US" sz="3600" dirty="0">
                <a:solidFill>
                  <a:srgbClr val="FFFF00"/>
                </a:solidFill>
                <a:latin typeface="Times New Roman" pitchFamily="18" charset="0"/>
                <a:cs typeface="Times New Roman" pitchFamily="18" charset="0"/>
              </a:rPr>
              <a:t>Project Goal: To repair the existing structural damage and loss of backfill due to scour below the bridge</a:t>
            </a:r>
          </a:p>
          <a:p>
            <a:pPr eaLnBrk="1" hangingPunct="1">
              <a:buClr>
                <a:srgbClr val="FFFF00"/>
              </a:buClr>
              <a:buFontTx/>
              <a:buChar char="•"/>
              <a:defRPr/>
            </a:pPr>
            <a:r>
              <a:rPr lang="en-US" sz="3600" dirty="0">
                <a:solidFill>
                  <a:srgbClr val="FFFF00"/>
                </a:solidFill>
                <a:latin typeface="Times New Roman" pitchFamily="18" charset="0"/>
                <a:cs typeface="Times New Roman" pitchFamily="18" charset="0"/>
              </a:rPr>
              <a:t>Road Closure: Loss of backfill has caused pavement settlement. Loss of backfill may cause complete pavement failure resulting in a deep hole opening up in the road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434D751C-F8FD-43DA-B473-02AC943B1486}"/>
              </a:ext>
            </a:extLst>
          </p:cNvPr>
          <p:cNvSpPr>
            <a:spLocks noGrp="1" noChangeArrowheads="1"/>
          </p:cNvSpPr>
          <p:nvPr>
            <p:ph type="title"/>
          </p:nvPr>
        </p:nvSpPr>
        <p:spPr>
          <a:xfrm>
            <a:off x="1981200" y="457200"/>
            <a:ext cx="8229600" cy="685800"/>
          </a:xfrm>
        </p:spPr>
        <p:txBody>
          <a:bodyPr/>
          <a:lstStyle/>
          <a:p>
            <a:pPr eaLnBrk="1" hangingPunct="1">
              <a:defRPr/>
            </a:pPr>
            <a:r>
              <a:rPr lang="en-US" dirty="0">
                <a:solidFill>
                  <a:srgbClr val="FFFF00"/>
                </a:solidFill>
                <a:latin typeface="Times New Roman" pitchFamily="18" charset="0"/>
                <a:cs typeface="Times New Roman" pitchFamily="18" charset="0"/>
              </a:rPr>
              <a:t>Project Scope</a:t>
            </a:r>
          </a:p>
        </p:txBody>
      </p:sp>
      <p:sp>
        <p:nvSpPr>
          <p:cNvPr id="280579" name="Rectangle 3">
            <a:extLst>
              <a:ext uri="{FF2B5EF4-FFF2-40B4-BE49-F238E27FC236}">
                <a16:creationId xmlns:a16="http://schemas.microsoft.com/office/drawing/2014/main" id="{852ED19B-CDAD-4678-89EA-A91BEEB3541D}"/>
              </a:ext>
            </a:extLst>
          </p:cNvPr>
          <p:cNvSpPr>
            <a:spLocks noGrp="1" noChangeArrowheads="1"/>
          </p:cNvSpPr>
          <p:nvPr>
            <p:ph idx="1"/>
          </p:nvPr>
        </p:nvSpPr>
        <p:spPr>
          <a:xfrm>
            <a:off x="1524000" y="1600200"/>
            <a:ext cx="8229600" cy="4419600"/>
          </a:xfrm>
        </p:spPr>
        <p:txBody>
          <a:bodyPr lIns="0" tIns="0" rIns="0" bIns="0" anchor="t" anchorCtr="0">
            <a:normAutofit/>
          </a:bodyPr>
          <a:lstStyle/>
          <a:p>
            <a:pPr eaLnBrk="1" hangingPunct="1">
              <a:buClr>
                <a:srgbClr val="FFFF00"/>
              </a:buClr>
              <a:buFontTx/>
              <a:buChar char="•"/>
              <a:defRPr/>
            </a:pPr>
            <a:r>
              <a:rPr lang="en-US" sz="3600" dirty="0">
                <a:solidFill>
                  <a:srgbClr val="FFFF00"/>
                </a:solidFill>
                <a:latin typeface="Times New Roman" pitchFamily="18" charset="0"/>
                <a:cs typeface="Times New Roman" pitchFamily="18" charset="0"/>
              </a:rPr>
              <a:t>Repair of Existing Structure</a:t>
            </a:r>
          </a:p>
          <a:p>
            <a:pPr eaLnBrk="1" hangingPunct="1">
              <a:buClr>
                <a:srgbClr val="FFFF00"/>
              </a:buClr>
              <a:buFontTx/>
              <a:buChar char="•"/>
              <a:defRPr/>
            </a:pPr>
            <a:r>
              <a:rPr lang="en-US" sz="3600" dirty="0">
                <a:solidFill>
                  <a:srgbClr val="FFFF00"/>
                </a:solidFill>
                <a:latin typeface="Times New Roman" pitchFamily="18" charset="0"/>
                <a:cs typeface="Times New Roman" pitchFamily="18" charset="0"/>
              </a:rPr>
              <a:t>Restoration of Backfill</a:t>
            </a:r>
          </a:p>
          <a:p>
            <a:pPr eaLnBrk="1" hangingPunct="1">
              <a:buClr>
                <a:srgbClr val="FFFF00"/>
              </a:buClr>
              <a:buFontTx/>
              <a:buChar char="•"/>
              <a:defRPr/>
            </a:pPr>
            <a:r>
              <a:rPr lang="en-US" sz="3600" dirty="0">
                <a:solidFill>
                  <a:srgbClr val="FFFF00"/>
                </a:solidFill>
                <a:latin typeface="Times New Roman" pitchFamily="18" charset="0"/>
                <a:cs typeface="Times New Roman" pitchFamily="18" charset="0"/>
              </a:rPr>
              <a:t>Replacement of Pavement</a:t>
            </a:r>
          </a:p>
          <a:p>
            <a:pPr eaLnBrk="1" hangingPunct="1">
              <a:buClr>
                <a:srgbClr val="FFFF00"/>
              </a:buClr>
              <a:buFontTx/>
              <a:buChar char="•"/>
              <a:defRPr/>
            </a:pPr>
            <a:r>
              <a:rPr lang="en-US" sz="3600" dirty="0">
                <a:solidFill>
                  <a:srgbClr val="FFFF00"/>
                </a:solidFill>
                <a:latin typeface="Times New Roman" pitchFamily="18" charset="0"/>
                <a:cs typeface="Times New Roman" pitchFamily="18" charset="0"/>
              </a:rPr>
              <a:t>Installation of Waterproofing</a:t>
            </a:r>
          </a:p>
          <a:p>
            <a:pPr eaLnBrk="1" hangingPunct="1">
              <a:buClr>
                <a:srgbClr val="FFFF00"/>
              </a:buClr>
              <a:buFontTx/>
              <a:buChar char="•"/>
              <a:defRPr/>
            </a:pPr>
            <a:r>
              <a:rPr lang="en-US" sz="3600" dirty="0">
                <a:solidFill>
                  <a:srgbClr val="FFFF00"/>
                </a:solidFill>
                <a:latin typeface="Times New Roman" pitchFamily="18" charset="0"/>
                <a:cs typeface="Times New Roman" pitchFamily="18" charset="0"/>
              </a:rPr>
              <a:t>Installation of Scour Prevention Measures</a:t>
            </a:r>
          </a:p>
        </p:txBody>
      </p:sp>
    </p:spTree>
    <p:extLst>
      <p:ext uri="{BB962C8B-B14F-4D97-AF65-F5344CB8AC3E}">
        <p14:creationId xmlns:p14="http://schemas.microsoft.com/office/powerpoint/2010/main" val="613988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AA910-613D-41EB-9533-B8CF5E9595D1}"/>
              </a:ext>
            </a:extLst>
          </p:cNvPr>
          <p:cNvSpPr>
            <a:spLocks noGrp="1"/>
          </p:cNvSpPr>
          <p:nvPr>
            <p:ph type="title"/>
          </p:nvPr>
        </p:nvSpPr>
        <p:spPr>
          <a:xfrm>
            <a:off x="1981200" y="457200"/>
            <a:ext cx="8229600" cy="685800"/>
          </a:xfrm>
        </p:spPr>
        <p:txBody>
          <a:bodyPr/>
          <a:lstStyle/>
          <a:p>
            <a:pPr eaLnBrk="1" hangingPunct="1">
              <a:defRPr/>
            </a:pPr>
            <a:r>
              <a:rPr lang="en-US" dirty="0">
                <a:solidFill>
                  <a:srgbClr val="FFFF00"/>
                </a:solidFill>
                <a:latin typeface="Times New Roman" pitchFamily="18" charset="0"/>
                <a:cs typeface="Times New Roman" pitchFamily="18" charset="0"/>
              </a:rPr>
              <a:t>Existing Condition</a:t>
            </a:r>
          </a:p>
        </p:txBody>
      </p:sp>
      <p:sp>
        <p:nvSpPr>
          <p:cNvPr id="12293" name="TextBox 4">
            <a:extLst>
              <a:ext uri="{FF2B5EF4-FFF2-40B4-BE49-F238E27FC236}">
                <a16:creationId xmlns:a16="http://schemas.microsoft.com/office/drawing/2014/main" id="{B4A0A89D-98A7-495C-9037-4FAC6A0F83A9}"/>
              </a:ext>
            </a:extLst>
          </p:cNvPr>
          <p:cNvSpPr txBox="1">
            <a:spLocks noChangeArrowheads="1"/>
          </p:cNvSpPr>
          <p:nvPr/>
        </p:nvSpPr>
        <p:spPr bwMode="auto">
          <a:xfrm>
            <a:off x="1333500" y="5486400"/>
            <a:ext cx="9525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a:spcBef>
                <a:spcPct val="0"/>
              </a:spcBef>
              <a:buClrTx/>
              <a:buSzTx/>
              <a:buFontTx/>
              <a:buNone/>
            </a:pPr>
            <a:r>
              <a:rPr lang="en-US" altLang="en-US" sz="1800" dirty="0">
                <a:solidFill>
                  <a:srgbClr val="FFFF00"/>
                </a:solidFill>
              </a:rPr>
              <a:t>Pavement has settled approximately 3.5 inches in the area behind the structure. This settlement can be attributed to the loss of fill behind the walls of the structure. </a:t>
            </a:r>
          </a:p>
        </p:txBody>
      </p:sp>
      <p:pic>
        <p:nvPicPr>
          <p:cNvPr id="8" name="Picture 7" descr="A picture containing road, outdoor, tree, way&#10;&#10;Description automatically generated">
            <a:extLst>
              <a:ext uri="{FF2B5EF4-FFF2-40B4-BE49-F238E27FC236}">
                <a16:creationId xmlns:a16="http://schemas.microsoft.com/office/drawing/2014/main" id="{F2995F41-6500-48A0-9C88-280F5188FD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700" y="1714500"/>
            <a:ext cx="4572000" cy="3429000"/>
          </a:xfrm>
          <a:prstGeom prst="rect">
            <a:avLst/>
          </a:prstGeom>
        </p:spPr>
      </p:pic>
      <p:pic>
        <p:nvPicPr>
          <p:cNvPr id="10" name="Picture 9">
            <a:extLst>
              <a:ext uri="{FF2B5EF4-FFF2-40B4-BE49-F238E27FC236}">
                <a16:creationId xmlns:a16="http://schemas.microsoft.com/office/drawing/2014/main" id="{1B82EFA1-23E1-4952-8714-C45B5AA6B0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1300" y="1714500"/>
            <a:ext cx="4572000" cy="3429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AA910-613D-41EB-9533-B8CF5E9595D1}"/>
              </a:ext>
            </a:extLst>
          </p:cNvPr>
          <p:cNvSpPr>
            <a:spLocks noGrp="1"/>
          </p:cNvSpPr>
          <p:nvPr>
            <p:ph type="title"/>
          </p:nvPr>
        </p:nvSpPr>
        <p:spPr>
          <a:xfrm>
            <a:off x="1981200" y="457200"/>
            <a:ext cx="8229600" cy="685800"/>
          </a:xfrm>
        </p:spPr>
        <p:txBody>
          <a:bodyPr/>
          <a:lstStyle/>
          <a:p>
            <a:pPr eaLnBrk="1" hangingPunct="1">
              <a:defRPr/>
            </a:pPr>
            <a:r>
              <a:rPr lang="en-US" dirty="0">
                <a:solidFill>
                  <a:srgbClr val="FFFF00"/>
                </a:solidFill>
                <a:latin typeface="Times New Roman" pitchFamily="18" charset="0"/>
                <a:cs typeface="Times New Roman" pitchFamily="18" charset="0"/>
              </a:rPr>
              <a:t>Existing Condition</a:t>
            </a:r>
          </a:p>
        </p:txBody>
      </p:sp>
      <p:sp>
        <p:nvSpPr>
          <p:cNvPr id="12293" name="TextBox 4">
            <a:extLst>
              <a:ext uri="{FF2B5EF4-FFF2-40B4-BE49-F238E27FC236}">
                <a16:creationId xmlns:a16="http://schemas.microsoft.com/office/drawing/2014/main" id="{B4A0A89D-98A7-495C-9037-4FAC6A0F83A9}"/>
              </a:ext>
            </a:extLst>
          </p:cNvPr>
          <p:cNvSpPr txBox="1">
            <a:spLocks noChangeArrowheads="1"/>
          </p:cNvSpPr>
          <p:nvPr/>
        </p:nvSpPr>
        <p:spPr bwMode="auto">
          <a:xfrm>
            <a:off x="600075" y="5486400"/>
            <a:ext cx="10991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a:spcBef>
                <a:spcPct val="0"/>
              </a:spcBef>
              <a:buClrTx/>
              <a:buSzTx/>
              <a:buFontTx/>
              <a:buNone/>
            </a:pPr>
            <a:r>
              <a:rPr lang="en-US" altLang="en-US" sz="1800" dirty="0">
                <a:solidFill>
                  <a:srgbClr val="FFFF00"/>
                </a:solidFill>
              </a:rPr>
              <a:t>Approximately 6 inches of settlement has occurred in portions of the structure.</a:t>
            </a:r>
          </a:p>
        </p:txBody>
      </p:sp>
      <p:pic>
        <p:nvPicPr>
          <p:cNvPr id="7" name="Picture 6" descr="A picture containing nature&#10;&#10;Description automatically generated">
            <a:extLst>
              <a:ext uri="{FF2B5EF4-FFF2-40B4-BE49-F238E27FC236}">
                <a16:creationId xmlns:a16="http://schemas.microsoft.com/office/drawing/2014/main" id="{7E3B9296-F475-4748-A9D9-4D4065BB8A73}"/>
              </a:ext>
            </a:extLst>
          </p:cNvPr>
          <p:cNvPicPr>
            <a:picLocks noChangeAspect="1"/>
          </p:cNvPicPr>
          <p:nvPr/>
        </p:nvPicPr>
        <p:blipFill rotWithShape="1">
          <a:blip r:embed="rId5">
            <a:extLst>
              <a:ext uri="{28A0092B-C50C-407E-A947-70E740481C1C}">
                <a14:useLocalDpi xmlns:a14="http://schemas.microsoft.com/office/drawing/2010/main" val="0"/>
              </a:ext>
            </a:extLst>
          </a:blip>
          <a:srcRect l="28710" t="15006" r="21275" b="34974"/>
          <a:stretch/>
        </p:blipFill>
        <p:spPr>
          <a:xfrm>
            <a:off x="1033270" y="1714500"/>
            <a:ext cx="4572000" cy="3429000"/>
          </a:xfrm>
          <a:prstGeom prst="rect">
            <a:avLst/>
          </a:prstGeom>
        </p:spPr>
      </p:pic>
      <p:pic>
        <p:nvPicPr>
          <p:cNvPr id="4" name="Picture 3" descr="A picture containing ground, concrete, cement, floor&#10;&#10;Description automatically generated">
            <a:extLst>
              <a:ext uri="{FF2B5EF4-FFF2-40B4-BE49-F238E27FC236}">
                <a16:creationId xmlns:a16="http://schemas.microsoft.com/office/drawing/2014/main" id="{7668E801-BBBE-40E9-A335-041D9005DF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6730" y="1714500"/>
            <a:ext cx="4572000" cy="3429000"/>
          </a:xfrm>
          <a:prstGeom prst="rect">
            <a:avLst/>
          </a:prstGeom>
        </p:spPr>
      </p:pic>
    </p:spTree>
    <p:extLst>
      <p:ext uri="{BB962C8B-B14F-4D97-AF65-F5344CB8AC3E}">
        <p14:creationId xmlns:p14="http://schemas.microsoft.com/office/powerpoint/2010/main" val="2759461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519AFCB-8BD9-4BC7-ABDF-C4CE82636778}"/>
              </a:ext>
            </a:extLst>
          </p:cNvPr>
          <p:cNvGrpSpPr/>
          <p:nvPr/>
        </p:nvGrpSpPr>
        <p:grpSpPr>
          <a:xfrm>
            <a:off x="9778207" y="737393"/>
            <a:ext cx="762000" cy="658814"/>
            <a:chOff x="9161463" y="784225"/>
            <a:chExt cx="762000" cy="658814"/>
          </a:xfrm>
        </p:grpSpPr>
        <p:sp>
          <p:nvSpPr>
            <p:cNvPr id="7" name="Up Arrow 9">
              <a:extLst>
                <a:ext uri="{FF2B5EF4-FFF2-40B4-BE49-F238E27FC236}">
                  <a16:creationId xmlns:a16="http://schemas.microsoft.com/office/drawing/2014/main" id="{BDAD3D64-F244-4335-B67A-B771E82ACF67}"/>
                </a:ext>
              </a:extLst>
            </p:cNvPr>
            <p:cNvSpPr>
              <a:spLocks noChangeArrowheads="1"/>
            </p:cNvSpPr>
            <p:nvPr/>
          </p:nvSpPr>
          <p:spPr bwMode="auto">
            <a:xfrm>
              <a:off x="9351963" y="784225"/>
              <a:ext cx="381000" cy="381000"/>
            </a:xfrm>
            <a:prstGeom prst="upArrow">
              <a:avLst>
                <a:gd name="adj1" fmla="val 50000"/>
                <a:gd name="adj2" fmla="val 50000"/>
              </a:avLst>
            </a:prstGeom>
            <a:solidFill>
              <a:srgbClr val="FF0000"/>
            </a:solidFill>
            <a:ln w="9525" algn="ctr">
              <a:solidFill>
                <a:schemeClr val="tx1"/>
              </a:solidFill>
              <a:round/>
              <a:headEnd/>
              <a:tailEnd/>
            </a:ln>
          </p:spPr>
          <p:txBody>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8" name="TextBox 10">
              <a:extLst>
                <a:ext uri="{FF2B5EF4-FFF2-40B4-BE49-F238E27FC236}">
                  <a16:creationId xmlns:a16="http://schemas.microsoft.com/office/drawing/2014/main" id="{7815AE00-6E9C-475B-ACF0-7129DC47F8D7}"/>
                </a:ext>
              </a:extLst>
            </p:cNvPr>
            <p:cNvSpPr txBox="1">
              <a:spLocks noChangeArrowheads="1"/>
            </p:cNvSpPr>
            <p:nvPr/>
          </p:nvSpPr>
          <p:spPr bwMode="auto">
            <a:xfrm>
              <a:off x="9161463" y="1166814"/>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SzTx/>
                <a:buFontTx/>
                <a:buNone/>
              </a:pPr>
              <a:r>
                <a:rPr lang="en-US" altLang="en-US" sz="1200" dirty="0">
                  <a:solidFill>
                    <a:srgbClr val="FF0000"/>
                  </a:solidFill>
                </a:rPr>
                <a:t>NORTH</a:t>
              </a:r>
            </a:p>
          </p:txBody>
        </p:sp>
      </p:grpSp>
      <p:sp>
        <p:nvSpPr>
          <p:cNvPr id="10" name="Title 1">
            <a:extLst>
              <a:ext uri="{FF2B5EF4-FFF2-40B4-BE49-F238E27FC236}">
                <a16:creationId xmlns:a16="http://schemas.microsoft.com/office/drawing/2014/main" id="{7353D17F-BB53-4D11-87F7-5582D76BCAD7}"/>
              </a:ext>
            </a:extLst>
          </p:cNvPr>
          <p:cNvSpPr txBox="1">
            <a:spLocks/>
          </p:cNvSpPr>
          <p:nvPr/>
        </p:nvSpPr>
        <p:spPr>
          <a:xfrm>
            <a:off x="1981200" y="609600"/>
            <a:ext cx="8229600" cy="93900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dirty="0">
                <a:solidFill>
                  <a:srgbClr val="FFFF00"/>
                </a:solidFill>
                <a:latin typeface="Times New Roman" pitchFamily="18" charset="0"/>
                <a:cs typeface="Times New Roman" pitchFamily="18" charset="0"/>
              </a:rPr>
              <a:t>Project site and </a:t>
            </a:r>
          </a:p>
          <a:p>
            <a:pPr>
              <a:defRPr/>
            </a:pPr>
            <a:r>
              <a:rPr lang="en-US" dirty="0">
                <a:solidFill>
                  <a:srgbClr val="FFFF00"/>
                </a:solidFill>
                <a:latin typeface="Times New Roman" pitchFamily="18" charset="0"/>
                <a:cs typeface="Times New Roman" pitchFamily="18" charset="0"/>
              </a:rPr>
              <a:t>impacted properties</a:t>
            </a:r>
          </a:p>
        </p:txBody>
      </p:sp>
      <p:pic>
        <p:nvPicPr>
          <p:cNvPr id="13" name="Picture 12" descr="Diagram, engineering drawing&#10;&#10;Description automatically generated">
            <a:extLst>
              <a:ext uri="{FF2B5EF4-FFF2-40B4-BE49-F238E27FC236}">
                <a16:creationId xmlns:a16="http://schemas.microsoft.com/office/drawing/2014/main" id="{737591E3-EAAE-479E-B6B8-8B7B68A5C020}"/>
              </a:ext>
            </a:extLst>
          </p:cNvPr>
          <p:cNvPicPr>
            <a:picLocks noChangeAspect="1"/>
          </p:cNvPicPr>
          <p:nvPr/>
        </p:nvPicPr>
        <p:blipFill rotWithShape="1">
          <a:blip r:embed="rId5">
            <a:extLst>
              <a:ext uri="{28A0092B-C50C-407E-A947-70E740481C1C}">
                <a14:useLocalDpi xmlns:a14="http://schemas.microsoft.com/office/drawing/2010/main" val="0"/>
              </a:ext>
            </a:extLst>
          </a:blip>
          <a:srcRect l="5182" t="16685" r="23690" b="14600"/>
          <a:stretch/>
        </p:blipFill>
        <p:spPr>
          <a:xfrm>
            <a:off x="2437607" y="1905000"/>
            <a:ext cx="7315200" cy="4572000"/>
          </a:xfrm>
          <a:prstGeom prst="rect">
            <a:avLst/>
          </a:prstGeom>
        </p:spPr>
      </p:pic>
    </p:spTree>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9960</TotalTime>
  <Words>391</Words>
  <Application>Microsoft Office PowerPoint</Application>
  <PresentationFormat>Widescreen</PresentationFormat>
  <Paragraphs>54</Paragraphs>
  <Slides>14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Century Gothic</vt:lpstr>
      <vt:lpstr>Times New Roman</vt:lpstr>
      <vt:lpstr>Wingdings 3</vt:lpstr>
      <vt:lpstr>Slice</vt:lpstr>
      <vt:lpstr>PowerPoint Presentation</vt:lpstr>
      <vt:lpstr>Free Pike bridge repair project trt-m0032-01.42 city of Trotwood</vt:lpstr>
      <vt:lpstr>Aerial View</vt:lpstr>
      <vt:lpstr>Aerial View</vt:lpstr>
      <vt:lpstr>Project Background</vt:lpstr>
      <vt:lpstr>Project Scope</vt:lpstr>
      <vt:lpstr>Existing Condition</vt:lpstr>
      <vt:lpstr>Existing Condition</vt:lpstr>
      <vt:lpstr>PowerPoint Presentation</vt:lpstr>
      <vt:lpstr>PowerPoint Presentation</vt:lpstr>
      <vt:lpstr>#1 D enlinger, Dennis R. &amp; Theresa</vt:lpstr>
      <vt:lpstr>PROJECT COSTS</vt:lpstr>
      <vt:lpstr>PROJECT SCHEDULE</vt:lpstr>
      <vt:lpstr>PowerPoint Presentation</vt:lpstr>
    </vt:vector>
  </TitlesOfParts>
  <Company>Montgomery County Engineer's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Mad River Road</dc:title>
  <dc:creator>Stacy Schweikert</dc:creator>
  <cp:lastModifiedBy>Wheeler, Charles</cp:lastModifiedBy>
  <cp:revision>465</cp:revision>
  <cp:lastPrinted>2022-09-27T17:06:27Z</cp:lastPrinted>
  <dcterms:created xsi:type="dcterms:W3CDTF">2001-11-28T12:34:28Z</dcterms:created>
  <dcterms:modified xsi:type="dcterms:W3CDTF">2023-04-04T16:12:11Z</dcterms:modified>
</cp:coreProperties>
</file>